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25"/>
  </p:notesMasterIdLst>
  <p:sldIdLst>
    <p:sldId id="256" r:id="rId2"/>
    <p:sldId id="258" r:id="rId3"/>
    <p:sldId id="259" r:id="rId4"/>
    <p:sldId id="260" r:id="rId5"/>
    <p:sldId id="261" r:id="rId6"/>
    <p:sldId id="272" r:id="rId7"/>
    <p:sldId id="262" r:id="rId8"/>
    <p:sldId id="273" r:id="rId9"/>
    <p:sldId id="279" r:id="rId10"/>
    <p:sldId id="278" r:id="rId11"/>
    <p:sldId id="274" r:id="rId12"/>
    <p:sldId id="276" r:id="rId13"/>
    <p:sldId id="277" r:id="rId14"/>
    <p:sldId id="266" r:id="rId15"/>
    <p:sldId id="267" r:id="rId16"/>
    <p:sldId id="268" r:id="rId17"/>
    <p:sldId id="269" r:id="rId18"/>
    <p:sldId id="271" r:id="rId19"/>
    <p:sldId id="275" r:id="rId20"/>
    <p:sldId id="263" r:id="rId21"/>
    <p:sldId id="264" r:id="rId22"/>
    <p:sldId id="257" r:id="rId23"/>
    <p:sldId id="26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E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875"/>
    <p:restoredTop sz="94000"/>
  </p:normalViewPr>
  <p:slideViewPr>
    <p:cSldViewPr snapToGrid="0" snapToObjects="1">
      <p:cViewPr varScale="1">
        <p:scale>
          <a:sx n="135" d="100"/>
          <a:sy n="135" d="100"/>
        </p:scale>
        <p:origin x="184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1E6E6F-BE15-F14D-AD07-A966A070A00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CD22FFED-922B-1A4B-A786-D5E6E574B21E}">
      <dgm:prSet phldrT="[Text]"/>
      <dgm:spPr/>
      <dgm:t>
        <a:bodyPr/>
        <a:lstStyle/>
        <a:p>
          <a:r>
            <a:rPr lang="en-US" dirty="0"/>
            <a:t>deposition</a:t>
          </a:r>
        </a:p>
      </dgm:t>
    </dgm:pt>
    <dgm:pt modelId="{50B0A646-13CD-0D4E-81B3-DC2C1E842F28}" type="parTrans" cxnId="{D80ADCE2-7088-2449-AE97-BEBB479B9DCE}">
      <dgm:prSet/>
      <dgm:spPr/>
      <dgm:t>
        <a:bodyPr/>
        <a:lstStyle/>
        <a:p>
          <a:endParaRPr lang="en-US"/>
        </a:p>
      </dgm:t>
    </dgm:pt>
    <dgm:pt modelId="{36EFBF7E-ADEB-914F-8F52-1EFA04359941}" type="sibTrans" cxnId="{D80ADCE2-7088-2449-AE97-BEBB479B9DCE}">
      <dgm:prSet/>
      <dgm:spPr/>
      <dgm:t>
        <a:bodyPr/>
        <a:lstStyle/>
        <a:p>
          <a:endParaRPr lang="en-US"/>
        </a:p>
      </dgm:t>
    </dgm:pt>
    <dgm:pt modelId="{2BCEBAA3-9241-4241-AC1B-B60F4D715D8B}">
      <dgm:prSet phldrT="[Text]"/>
      <dgm:spPr/>
      <dgm:t>
        <a:bodyPr/>
        <a:lstStyle/>
        <a:p>
          <a:r>
            <a:rPr lang="en-US" dirty="0"/>
            <a:t>lithography</a:t>
          </a:r>
        </a:p>
      </dgm:t>
    </dgm:pt>
    <dgm:pt modelId="{E55270A0-D917-E04C-A8FC-F53499E3EADF}" type="parTrans" cxnId="{7F0DAC1C-F098-B648-AB8E-E191848AB5E6}">
      <dgm:prSet/>
      <dgm:spPr/>
      <dgm:t>
        <a:bodyPr/>
        <a:lstStyle/>
        <a:p>
          <a:endParaRPr lang="en-US"/>
        </a:p>
      </dgm:t>
    </dgm:pt>
    <dgm:pt modelId="{8A2BB92D-CBBF-E642-9EF9-95AE9DF892E2}" type="sibTrans" cxnId="{7F0DAC1C-F098-B648-AB8E-E191848AB5E6}">
      <dgm:prSet/>
      <dgm:spPr/>
      <dgm:t>
        <a:bodyPr/>
        <a:lstStyle/>
        <a:p>
          <a:endParaRPr lang="en-US"/>
        </a:p>
      </dgm:t>
    </dgm:pt>
    <dgm:pt modelId="{E11B8542-D673-9F46-996A-A6E5A83688D5}">
      <dgm:prSet phldrT="[Text]"/>
      <dgm:spPr/>
      <dgm:t>
        <a:bodyPr/>
        <a:lstStyle/>
        <a:p>
          <a:r>
            <a:rPr lang="en-US" dirty="0"/>
            <a:t>etch</a:t>
          </a:r>
        </a:p>
      </dgm:t>
    </dgm:pt>
    <dgm:pt modelId="{A23B057F-79B3-BB40-B32F-60062BBDC238}" type="parTrans" cxnId="{F838685E-F5AB-2E43-A732-E905CC018324}">
      <dgm:prSet/>
      <dgm:spPr/>
      <dgm:t>
        <a:bodyPr/>
        <a:lstStyle/>
        <a:p>
          <a:endParaRPr lang="en-US"/>
        </a:p>
      </dgm:t>
    </dgm:pt>
    <dgm:pt modelId="{EC454F81-22AC-8C43-96B9-41B601692B92}" type="sibTrans" cxnId="{F838685E-F5AB-2E43-A732-E905CC018324}">
      <dgm:prSet/>
      <dgm:spPr/>
      <dgm:t>
        <a:bodyPr/>
        <a:lstStyle/>
        <a:p>
          <a:endParaRPr lang="en-US"/>
        </a:p>
      </dgm:t>
    </dgm:pt>
    <dgm:pt modelId="{59EE5AE9-66ED-804C-9292-EED1DDE59114}">
      <dgm:prSet phldrT="[Text]"/>
      <dgm:spPr/>
      <dgm:t>
        <a:bodyPr/>
        <a:lstStyle/>
        <a:p>
          <a:r>
            <a:rPr lang="en-US" dirty="0"/>
            <a:t>putting down material</a:t>
          </a:r>
        </a:p>
      </dgm:t>
    </dgm:pt>
    <dgm:pt modelId="{BCAB58CB-0CF5-5A44-AF1C-6E12175C7E01}" type="parTrans" cxnId="{A9CBE79C-53D2-394F-95F3-4553BCB83700}">
      <dgm:prSet/>
      <dgm:spPr/>
      <dgm:t>
        <a:bodyPr/>
        <a:lstStyle/>
        <a:p>
          <a:endParaRPr lang="en-US"/>
        </a:p>
      </dgm:t>
    </dgm:pt>
    <dgm:pt modelId="{E03A3A32-3729-B248-AB54-48DE4B92643A}" type="sibTrans" cxnId="{A9CBE79C-53D2-394F-95F3-4553BCB83700}">
      <dgm:prSet/>
      <dgm:spPr/>
      <dgm:t>
        <a:bodyPr/>
        <a:lstStyle/>
        <a:p>
          <a:endParaRPr lang="en-US"/>
        </a:p>
      </dgm:t>
    </dgm:pt>
    <dgm:pt modelId="{A98426BE-D388-4449-978C-12C5B71606E9}">
      <dgm:prSet phldrT="[Text]"/>
      <dgm:spPr/>
      <dgm:t>
        <a:bodyPr/>
        <a:lstStyle/>
        <a:p>
          <a:r>
            <a:rPr lang="en-US" dirty="0"/>
            <a:t>"writing" the pattern"</a:t>
          </a:r>
        </a:p>
      </dgm:t>
    </dgm:pt>
    <dgm:pt modelId="{57C4CD51-24E1-D345-9BC3-0C408C640A76}" type="parTrans" cxnId="{91CBA935-BCE0-B443-BC3A-D42D92F914D2}">
      <dgm:prSet/>
      <dgm:spPr/>
      <dgm:t>
        <a:bodyPr/>
        <a:lstStyle/>
        <a:p>
          <a:endParaRPr lang="en-US"/>
        </a:p>
      </dgm:t>
    </dgm:pt>
    <dgm:pt modelId="{DA5164D0-567D-934E-BF5C-14D915ED02D8}" type="sibTrans" cxnId="{91CBA935-BCE0-B443-BC3A-D42D92F914D2}">
      <dgm:prSet/>
      <dgm:spPr/>
      <dgm:t>
        <a:bodyPr/>
        <a:lstStyle/>
        <a:p>
          <a:endParaRPr lang="en-US"/>
        </a:p>
      </dgm:t>
    </dgm:pt>
    <dgm:pt modelId="{F6505DAB-0602-EE45-B0F3-772807DDDD74}">
      <dgm:prSet phldrT="[Text]"/>
      <dgm:spPr/>
      <dgm:t>
        <a:bodyPr/>
        <a:lstStyle/>
        <a:p>
          <a:r>
            <a:rPr lang="en-US" dirty="0"/>
            <a:t>etching the material based on pattern</a:t>
          </a:r>
        </a:p>
      </dgm:t>
    </dgm:pt>
    <dgm:pt modelId="{099E9023-F1CE-4741-9AF5-018345050FF4}" type="parTrans" cxnId="{1FBEFFF0-0140-E744-BCA1-FAB15BE6EE70}">
      <dgm:prSet/>
      <dgm:spPr/>
      <dgm:t>
        <a:bodyPr/>
        <a:lstStyle/>
        <a:p>
          <a:endParaRPr lang="en-US"/>
        </a:p>
      </dgm:t>
    </dgm:pt>
    <dgm:pt modelId="{CD481CEB-E460-0842-BE47-60C107377344}" type="sibTrans" cxnId="{1FBEFFF0-0140-E744-BCA1-FAB15BE6EE70}">
      <dgm:prSet/>
      <dgm:spPr/>
      <dgm:t>
        <a:bodyPr/>
        <a:lstStyle/>
        <a:p>
          <a:endParaRPr lang="en-US"/>
        </a:p>
      </dgm:t>
    </dgm:pt>
    <dgm:pt modelId="{B340C8D5-B898-BA4E-8391-561735EE2C38}" type="pres">
      <dgm:prSet presAssocID="{0F1E6E6F-BE15-F14D-AD07-A966A070A00F}" presName="Name0" presStyleCnt="0">
        <dgm:presLayoutVars>
          <dgm:dir/>
          <dgm:resizeHandles val="exact"/>
        </dgm:presLayoutVars>
      </dgm:prSet>
      <dgm:spPr/>
    </dgm:pt>
    <dgm:pt modelId="{DE52C451-1FE1-224D-BF01-D67D169D30BA}" type="pres">
      <dgm:prSet presAssocID="{CD22FFED-922B-1A4B-A786-D5E6E574B21E}" presName="node" presStyleLbl="node1" presStyleIdx="0" presStyleCnt="3">
        <dgm:presLayoutVars>
          <dgm:bulletEnabled val="1"/>
        </dgm:presLayoutVars>
      </dgm:prSet>
      <dgm:spPr/>
    </dgm:pt>
    <dgm:pt modelId="{3AB4CB96-B8AF-4648-AE66-45E51E6198FA}" type="pres">
      <dgm:prSet presAssocID="{36EFBF7E-ADEB-914F-8F52-1EFA04359941}" presName="sibTrans" presStyleLbl="sibTrans2D1" presStyleIdx="0" presStyleCnt="2"/>
      <dgm:spPr/>
    </dgm:pt>
    <dgm:pt modelId="{E14EC6D5-FE4E-9240-A29D-462341362057}" type="pres">
      <dgm:prSet presAssocID="{36EFBF7E-ADEB-914F-8F52-1EFA04359941}" presName="connectorText" presStyleLbl="sibTrans2D1" presStyleIdx="0" presStyleCnt="2"/>
      <dgm:spPr/>
    </dgm:pt>
    <dgm:pt modelId="{EF260DED-D5E7-954B-94D9-C8F733DCF217}" type="pres">
      <dgm:prSet presAssocID="{2BCEBAA3-9241-4241-AC1B-B60F4D715D8B}" presName="node" presStyleLbl="node1" presStyleIdx="1" presStyleCnt="3">
        <dgm:presLayoutVars>
          <dgm:bulletEnabled val="1"/>
        </dgm:presLayoutVars>
      </dgm:prSet>
      <dgm:spPr/>
    </dgm:pt>
    <dgm:pt modelId="{AA806551-7D5F-644F-BE5B-B218FFBFDE19}" type="pres">
      <dgm:prSet presAssocID="{8A2BB92D-CBBF-E642-9EF9-95AE9DF892E2}" presName="sibTrans" presStyleLbl="sibTrans2D1" presStyleIdx="1" presStyleCnt="2"/>
      <dgm:spPr/>
    </dgm:pt>
    <dgm:pt modelId="{97CFC9BD-A409-A645-AD19-C0DA9A0BCC93}" type="pres">
      <dgm:prSet presAssocID="{8A2BB92D-CBBF-E642-9EF9-95AE9DF892E2}" presName="connectorText" presStyleLbl="sibTrans2D1" presStyleIdx="1" presStyleCnt="2"/>
      <dgm:spPr/>
    </dgm:pt>
    <dgm:pt modelId="{A62CE8A3-585C-7D43-BE96-DA13C0E2749A}" type="pres">
      <dgm:prSet presAssocID="{E11B8542-D673-9F46-996A-A6E5A83688D5}" presName="node" presStyleLbl="node1" presStyleIdx="2" presStyleCnt="3">
        <dgm:presLayoutVars>
          <dgm:bulletEnabled val="1"/>
        </dgm:presLayoutVars>
      </dgm:prSet>
      <dgm:spPr/>
    </dgm:pt>
  </dgm:ptLst>
  <dgm:cxnLst>
    <dgm:cxn modelId="{955A3018-5F4D-1F4B-9B83-EAE153685416}" type="presOf" srcId="{A98426BE-D388-4449-978C-12C5B71606E9}" destId="{EF260DED-D5E7-954B-94D9-C8F733DCF217}" srcOrd="0" destOrd="1" presId="urn:microsoft.com/office/officeart/2005/8/layout/process1"/>
    <dgm:cxn modelId="{7F0DAC1C-F098-B648-AB8E-E191848AB5E6}" srcId="{0F1E6E6F-BE15-F14D-AD07-A966A070A00F}" destId="{2BCEBAA3-9241-4241-AC1B-B60F4D715D8B}" srcOrd="1" destOrd="0" parTransId="{E55270A0-D917-E04C-A8FC-F53499E3EADF}" sibTransId="{8A2BB92D-CBBF-E642-9EF9-95AE9DF892E2}"/>
    <dgm:cxn modelId="{0A68FB27-77A3-8347-B320-4EB6A96767A3}" type="presOf" srcId="{CD22FFED-922B-1A4B-A786-D5E6E574B21E}" destId="{DE52C451-1FE1-224D-BF01-D67D169D30BA}" srcOrd="0" destOrd="0" presId="urn:microsoft.com/office/officeart/2005/8/layout/process1"/>
    <dgm:cxn modelId="{91CBA935-BCE0-B443-BC3A-D42D92F914D2}" srcId="{2BCEBAA3-9241-4241-AC1B-B60F4D715D8B}" destId="{A98426BE-D388-4449-978C-12C5B71606E9}" srcOrd="0" destOrd="0" parTransId="{57C4CD51-24E1-D345-9BC3-0C408C640A76}" sibTransId="{DA5164D0-567D-934E-BF5C-14D915ED02D8}"/>
    <dgm:cxn modelId="{D614AB38-31F3-E84F-925D-FF09B1AADD4F}" type="presOf" srcId="{59EE5AE9-66ED-804C-9292-EED1DDE59114}" destId="{DE52C451-1FE1-224D-BF01-D67D169D30BA}" srcOrd="0" destOrd="1" presId="urn:microsoft.com/office/officeart/2005/8/layout/process1"/>
    <dgm:cxn modelId="{52621D54-37B8-E940-9570-81764ABF8699}" type="presOf" srcId="{8A2BB92D-CBBF-E642-9EF9-95AE9DF892E2}" destId="{97CFC9BD-A409-A645-AD19-C0DA9A0BCC93}" srcOrd="1" destOrd="0" presId="urn:microsoft.com/office/officeart/2005/8/layout/process1"/>
    <dgm:cxn modelId="{F838685E-F5AB-2E43-A732-E905CC018324}" srcId="{0F1E6E6F-BE15-F14D-AD07-A966A070A00F}" destId="{E11B8542-D673-9F46-996A-A6E5A83688D5}" srcOrd="2" destOrd="0" parTransId="{A23B057F-79B3-BB40-B32F-60062BBDC238}" sibTransId="{EC454F81-22AC-8C43-96B9-41B601692B92}"/>
    <dgm:cxn modelId="{A6862282-5674-CE48-AB9B-192BE71D53A8}" type="presOf" srcId="{E11B8542-D673-9F46-996A-A6E5A83688D5}" destId="{A62CE8A3-585C-7D43-BE96-DA13C0E2749A}" srcOrd="0" destOrd="0" presId="urn:microsoft.com/office/officeart/2005/8/layout/process1"/>
    <dgm:cxn modelId="{5F61A38C-06E8-994D-A711-8DDE211EC2C3}" type="presOf" srcId="{0F1E6E6F-BE15-F14D-AD07-A966A070A00F}" destId="{B340C8D5-B898-BA4E-8391-561735EE2C38}" srcOrd="0" destOrd="0" presId="urn:microsoft.com/office/officeart/2005/8/layout/process1"/>
    <dgm:cxn modelId="{61ED3993-7532-5545-8379-BA619CE60D03}" type="presOf" srcId="{36EFBF7E-ADEB-914F-8F52-1EFA04359941}" destId="{3AB4CB96-B8AF-4648-AE66-45E51E6198FA}" srcOrd="0" destOrd="0" presId="urn:microsoft.com/office/officeart/2005/8/layout/process1"/>
    <dgm:cxn modelId="{A9CBE79C-53D2-394F-95F3-4553BCB83700}" srcId="{CD22FFED-922B-1A4B-A786-D5E6E574B21E}" destId="{59EE5AE9-66ED-804C-9292-EED1DDE59114}" srcOrd="0" destOrd="0" parTransId="{BCAB58CB-0CF5-5A44-AF1C-6E12175C7E01}" sibTransId="{E03A3A32-3729-B248-AB54-48DE4B92643A}"/>
    <dgm:cxn modelId="{3893F59D-9571-134E-8FFF-6512153C0716}" type="presOf" srcId="{8A2BB92D-CBBF-E642-9EF9-95AE9DF892E2}" destId="{AA806551-7D5F-644F-BE5B-B218FFBFDE19}" srcOrd="0" destOrd="0" presId="urn:microsoft.com/office/officeart/2005/8/layout/process1"/>
    <dgm:cxn modelId="{B3E63AA3-00B3-A345-86B2-80255496D2C1}" type="presOf" srcId="{36EFBF7E-ADEB-914F-8F52-1EFA04359941}" destId="{E14EC6D5-FE4E-9240-A29D-462341362057}" srcOrd="1" destOrd="0" presId="urn:microsoft.com/office/officeart/2005/8/layout/process1"/>
    <dgm:cxn modelId="{D80ADCE2-7088-2449-AE97-BEBB479B9DCE}" srcId="{0F1E6E6F-BE15-F14D-AD07-A966A070A00F}" destId="{CD22FFED-922B-1A4B-A786-D5E6E574B21E}" srcOrd="0" destOrd="0" parTransId="{50B0A646-13CD-0D4E-81B3-DC2C1E842F28}" sibTransId="{36EFBF7E-ADEB-914F-8F52-1EFA04359941}"/>
    <dgm:cxn modelId="{372DB5E5-7E36-A946-9B60-4CE910F20E4A}" type="presOf" srcId="{F6505DAB-0602-EE45-B0F3-772807DDDD74}" destId="{A62CE8A3-585C-7D43-BE96-DA13C0E2749A}" srcOrd="0" destOrd="1" presId="urn:microsoft.com/office/officeart/2005/8/layout/process1"/>
    <dgm:cxn modelId="{1FBEFFF0-0140-E744-BCA1-FAB15BE6EE70}" srcId="{E11B8542-D673-9F46-996A-A6E5A83688D5}" destId="{F6505DAB-0602-EE45-B0F3-772807DDDD74}" srcOrd="0" destOrd="0" parTransId="{099E9023-F1CE-4741-9AF5-018345050FF4}" sibTransId="{CD481CEB-E460-0842-BE47-60C107377344}"/>
    <dgm:cxn modelId="{BFC796FE-17DA-9740-80F7-3E387FB18C41}" type="presOf" srcId="{2BCEBAA3-9241-4241-AC1B-B60F4D715D8B}" destId="{EF260DED-D5E7-954B-94D9-C8F733DCF217}" srcOrd="0" destOrd="0" presId="urn:microsoft.com/office/officeart/2005/8/layout/process1"/>
    <dgm:cxn modelId="{4FB306AF-322D-464D-A74B-3A3393722E3D}" type="presParOf" srcId="{B340C8D5-B898-BA4E-8391-561735EE2C38}" destId="{DE52C451-1FE1-224D-BF01-D67D169D30BA}" srcOrd="0" destOrd="0" presId="urn:microsoft.com/office/officeart/2005/8/layout/process1"/>
    <dgm:cxn modelId="{BFE9F190-A1D6-C245-8131-E17589387253}" type="presParOf" srcId="{B340C8D5-B898-BA4E-8391-561735EE2C38}" destId="{3AB4CB96-B8AF-4648-AE66-45E51E6198FA}" srcOrd="1" destOrd="0" presId="urn:microsoft.com/office/officeart/2005/8/layout/process1"/>
    <dgm:cxn modelId="{E3C84DE4-D62E-254D-A557-0A6BE6F2FF19}" type="presParOf" srcId="{3AB4CB96-B8AF-4648-AE66-45E51E6198FA}" destId="{E14EC6D5-FE4E-9240-A29D-462341362057}" srcOrd="0" destOrd="0" presId="urn:microsoft.com/office/officeart/2005/8/layout/process1"/>
    <dgm:cxn modelId="{32A39A02-843E-F049-8F19-0A22B64B61B5}" type="presParOf" srcId="{B340C8D5-B898-BA4E-8391-561735EE2C38}" destId="{EF260DED-D5E7-954B-94D9-C8F733DCF217}" srcOrd="2" destOrd="0" presId="urn:microsoft.com/office/officeart/2005/8/layout/process1"/>
    <dgm:cxn modelId="{49B12BC3-4B88-8645-A001-0753B0770325}" type="presParOf" srcId="{B340C8D5-B898-BA4E-8391-561735EE2C38}" destId="{AA806551-7D5F-644F-BE5B-B218FFBFDE19}" srcOrd="3" destOrd="0" presId="urn:microsoft.com/office/officeart/2005/8/layout/process1"/>
    <dgm:cxn modelId="{CA17518E-A15B-5C42-8486-54707B331400}" type="presParOf" srcId="{AA806551-7D5F-644F-BE5B-B218FFBFDE19}" destId="{97CFC9BD-A409-A645-AD19-C0DA9A0BCC93}" srcOrd="0" destOrd="0" presId="urn:microsoft.com/office/officeart/2005/8/layout/process1"/>
    <dgm:cxn modelId="{65651591-52AF-024F-A022-D7B3C25527B2}" type="presParOf" srcId="{B340C8D5-B898-BA4E-8391-561735EE2C38}" destId="{A62CE8A3-585C-7D43-BE96-DA13C0E2749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D2189A-28D7-E44F-A6E8-260348ECCC04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63048EC-6745-9142-BC15-875666F129FA}">
      <dgm:prSet phldrT="[Text]"/>
      <dgm:spPr/>
      <dgm:t>
        <a:bodyPr/>
        <a:lstStyle/>
        <a:p>
          <a:r>
            <a:rPr lang="en-US" dirty="0"/>
            <a:t>Known data of upstream values</a:t>
          </a:r>
        </a:p>
      </dgm:t>
    </dgm:pt>
    <dgm:pt modelId="{5C5DA4B1-A600-2C4D-9F78-82C8FEDFC3E6}" type="parTrans" cxnId="{8A513F8E-313F-E24F-96E9-A281665EEFB7}">
      <dgm:prSet/>
      <dgm:spPr/>
      <dgm:t>
        <a:bodyPr/>
        <a:lstStyle/>
        <a:p>
          <a:endParaRPr lang="en-US"/>
        </a:p>
      </dgm:t>
    </dgm:pt>
    <dgm:pt modelId="{C468A3C2-BE8A-6241-8229-7AF9B627290E}" type="sibTrans" cxnId="{8A513F8E-313F-E24F-96E9-A281665EEFB7}">
      <dgm:prSet/>
      <dgm:spPr/>
      <dgm:t>
        <a:bodyPr/>
        <a:lstStyle/>
        <a:p>
          <a:endParaRPr lang="en-US"/>
        </a:p>
      </dgm:t>
    </dgm:pt>
    <dgm:pt modelId="{92DA6B8D-ECC5-1A4B-B7CC-C439212BDDB3}">
      <dgm:prSet phldrT="[Text]"/>
      <dgm:spPr>
        <a:solidFill>
          <a:schemeClr val="accent2"/>
        </a:solidFill>
      </dgm:spPr>
      <dgm:t>
        <a:bodyPr/>
        <a:lstStyle/>
        <a:p>
          <a:r>
            <a:rPr lang="en-US" dirty="0"/>
            <a:t>What is the target for parameter 59?</a:t>
          </a:r>
        </a:p>
      </dgm:t>
    </dgm:pt>
    <dgm:pt modelId="{BE37CB54-91E1-104B-BEB0-CB2057ECE30A}" type="parTrans" cxnId="{2318C8BE-F816-574A-8236-0B8EC13B9CFB}">
      <dgm:prSet/>
      <dgm:spPr/>
      <dgm:t>
        <a:bodyPr/>
        <a:lstStyle/>
        <a:p>
          <a:endParaRPr lang="en-US"/>
        </a:p>
      </dgm:t>
    </dgm:pt>
    <dgm:pt modelId="{A00EE82C-E230-0145-BAF1-342B9415F960}" type="sibTrans" cxnId="{2318C8BE-F816-574A-8236-0B8EC13B9CFB}">
      <dgm:prSet/>
      <dgm:spPr/>
      <dgm:t>
        <a:bodyPr/>
        <a:lstStyle/>
        <a:p>
          <a:endParaRPr lang="en-US"/>
        </a:p>
      </dgm:t>
    </dgm:pt>
    <dgm:pt modelId="{3A8BCE6D-8225-4E41-8254-EB808FE927C5}">
      <dgm:prSet phldrT="[Text]"/>
      <dgm:spPr/>
      <dgm:t>
        <a:bodyPr/>
        <a:lstStyle/>
        <a:p>
          <a:r>
            <a:rPr lang="en-US" dirty="0"/>
            <a:t>Assume mean values for downstream parameters.</a:t>
          </a:r>
        </a:p>
      </dgm:t>
    </dgm:pt>
    <dgm:pt modelId="{5DA418B0-7511-6D49-A7BE-81DD61763CA0}" type="parTrans" cxnId="{9528D182-6687-E444-9EF8-AD6F132A8556}">
      <dgm:prSet/>
      <dgm:spPr/>
      <dgm:t>
        <a:bodyPr/>
        <a:lstStyle/>
        <a:p>
          <a:endParaRPr lang="en-US"/>
        </a:p>
      </dgm:t>
    </dgm:pt>
    <dgm:pt modelId="{A61F744A-CC77-C144-BC56-1F653346784B}" type="sibTrans" cxnId="{9528D182-6687-E444-9EF8-AD6F132A8556}">
      <dgm:prSet/>
      <dgm:spPr/>
      <dgm:t>
        <a:bodyPr/>
        <a:lstStyle/>
        <a:p>
          <a:endParaRPr lang="en-US"/>
        </a:p>
      </dgm:t>
    </dgm:pt>
    <dgm:pt modelId="{75065393-5AC8-DE4E-86E6-A9E6F781C678}" type="pres">
      <dgm:prSet presAssocID="{BAD2189A-28D7-E44F-A6E8-260348ECCC04}" presName="Name0" presStyleCnt="0">
        <dgm:presLayoutVars>
          <dgm:dir/>
          <dgm:resizeHandles val="exact"/>
        </dgm:presLayoutVars>
      </dgm:prSet>
      <dgm:spPr/>
    </dgm:pt>
    <dgm:pt modelId="{367F66B2-9022-A141-BB2D-EEC5A7B4AE04}" type="pres">
      <dgm:prSet presAssocID="{063048EC-6745-9142-BC15-875666F129FA}" presName="node" presStyleLbl="node1" presStyleIdx="0" presStyleCnt="3">
        <dgm:presLayoutVars>
          <dgm:bulletEnabled val="1"/>
        </dgm:presLayoutVars>
      </dgm:prSet>
      <dgm:spPr/>
    </dgm:pt>
    <dgm:pt modelId="{F23889DB-8B3A-1C44-8F65-C34079EC9798}" type="pres">
      <dgm:prSet presAssocID="{C468A3C2-BE8A-6241-8229-7AF9B627290E}" presName="sibTrans" presStyleLbl="sibTrans2D1" presStyleIdx="0" presStyleCnt="2"/>
      <dgm:spPr/>
    </dgm:pt>
    <dgm:pt modelId="{4253EFBC-AE6D-C341-88F3-2E0DFE959237}" type="pres">
      <dgm:prSet presAssocID="{C468A3C2-BE8A-6241-8229-7AF9B627290E}" presName="connectorText" presStyleLbl="sibTrans2D1" presStyleIdx="0" presStyleCnt="2"/>
      <dgm:spPr/>
    </dgm:pt>
    <dgm:pt modelId="{8256ECC9-9EF6-3149-A147-9A80FFFC7A2A}" type="pres">
      <dgm:prSet presAssocID="{92DA6B8D-ECC5-1A4B-B7CC-C439212BDDB3}" presName="node" presStyleLbl="node1" presStyleIdx="1" presStyleCnt="3">
        <dgm:presLayoutVars>
          <dgm:bulletEnabled val="1"/>
        </dgm:presLayoutVars>
      </dgm:prSet>
      <dgm:spPr/>
    </dgm:pt>
    <dgm:pt modelId="{DC16762F-F2FA-3A41-8FF0-CD6E55B3E131}" type="pres">
      <dgm:prSet presAssocID="{A00EE82C-E230-0145-BAF1-342B9415F960}" presName="sibTrans" presStyleLbl="sibTrans2D1" presStyleIdx="1" presStyleCnt="2"/>
      <dgm:spPr/>
    </dgm:pt>
    <dgm:pt modelId="{BC0711E5-E9D2-5742-95D5-FBBC1AF701A4}" type="pres">
      <dgm:prSet presAssocID="{A00EE82C-E230-0145-BAF1-342B9415F960}" presName="connectorText" presStyleLbl="sibTrans2D1" presStyleIdx="1" presStyleCnt="2"/>
      <dgm:spPr/>
    </dgm:pt>
    <dgm:pt modelId="{9EE296F9-F40C-9544-9DC3-8BF21ECFEB3D}" type="pres">
      <dgm:prSet presAssocID="{3A8BCE6D-8225-4E41-8254-EB808FE927C5}" presName="node" presStyleLbl="node1" presStyleIdx="2" presStyleCnt="3">
        <dgm:presLayoutVars>
          <dgm:bulletEnabled val="1"/>
        </dgm:presLayoutVars>
      </dgm:prSet>
      <dgm:spPr/>
    </dgm:pt>
  </dgm:ptLst>
  <dgm:cxnLst>
    <dgm:cxn modelId="{0EA47406-D844-2A4A-8535-FB4CF35438DF}" type="presOf" srcId="{A00EE82C-E230-0145-BAF1-342B9415F960}" destId="{DC16762F-F2FA-3A41-8FF0-CD6E55B3E131}" srcOrd="0" destOrd="0" presId="urn:microsoft.com/office/officeart/2005/8/layout/process1"/>
    <dgm:cxn modelId="{FC7B6822-D365-E444-BD5E-864BC33AE496}" type="presOf" srcId="{BAD2189A-28D7-E44F-A6E8-260348ECCC04}" destId="{75065393-5AC8-DE4E-86E6-A9E6F781C678}" srcOrd="0" destOrd="0" presId="urn:microsoft.com/office/officeart/2005/8/layout/process1"/>
    <dgm:cxn modelId="{2D483D4D-A6B7-7F4A-AF0C-528877C8538C}" type="presOf" srcId="{C468A3C2-BE8A-6241-8229-7AF9B627290E}" destId="{4253EFBC-AE6D-C341-88F3-2E0DFE959237}" srcOrd="1" destOrd="0" presId="urn:microsoft.com/office/officeart/2005/8/layout/process1"/>
    <dgm:cxn modelId="{38BF0C5F-88ED-3E4A-AC8A-D8B6CA35F858}" type="presOf" srcId="{A00EE82C-E230-0145-BAF1-342B9415F960}" destId="{BC0711E5-E9D2-5742-95D5-FBBC1AF701A4}" srcOrd="1" destOrd="0" presId="urn:microsoft.com/office/officeart/2005/8/layout/process1"/>
    <dgm:cxn modelId="{9528D182-6687-E444-9EF8-AD6F132A8556}" srcId="{BAD2189A-28D7-E44F-A6E8-260348ECCC04}" destId="{3A8BCE6D-8225-4E41-8254-EB808FE927C5}" srcOrd="2" destOrd="0" parTransId="{5DA418B0-7511-6D49-A7BE-81DD61763CA0}" sibTransId="{A61F744A-CC77-C144-BC56-1F653346784B}"/>
    <dgm:cxn modelId="{8A513F8E-313F-E24F-96E9-A281665EEFB7}" srcId="{BAD2189A-28D7-E44F-A6E8-260348ECCC04}" destId="{063048EC-6745-9142-BC15-875666F129FA}" srcOrd="0" destOrd="0" parTransId="{5C5DA4B1-A600-2C4D-9F78-82C8FEDFC3E6}" sibTransId="{C468A3C2-BE8A-6241-8229-7AF9B627290E}"/>
    <dgm:cxn modelId="{73BEE990-BA0A-BE40-BBB4-AA41BD896598}" type="presOf" srcId="{C468A3C2-BE8A-6241-8229-7AF9B627290E}" destId="{F23889DB-8B3A-1C44-8F65-C34079EC9798}" srcOrd="0" destOrd="0" presId="urn:microsoft.com/office/officeart/2005/8/layout/process1"/>
    <dgm:cxn modelId="{B36365A8-18C4-FB49-A1B3-7BA2AC628FDE}" type="presOf" srcId="{92DA6B8D-ECC5-1A4B-B7CC-C439212BDDB3}" destId="{8256ECC9-9EF6-3149-A147-9A80FFFC7A2A}" srcOrd="0" destOrd="0" presId="urn:microsoft.com/office/officeart/2005/8/layout/process1"/>
    <dgm:cxn modelId="{B42B7EB5-F08E-AC46-A9DE-2E8BF6725B28}" type="presOf" srcId="{3A8BCE6D-8225-4E41-8254-EB808FE927C5}" destId="{9EE296F9-F40C-9544-9DC3-8BF21ECFEB3D}" srcOrd="0" destOrd="0" presId="urn:microsoft.com/office/officeart/2005/8/layout/process1"/>
    <dgm:cxn modelId="{2318C8BE-F816-574A-8236-0B8EC13B9CFB}" srcId="{BAD2189A-28D7-E44F-A6E8-260348ECCC04}" destId="{92DA6B8D-ECC5-1A4B-B7CC-C439212BDDB3}" srcOrd="1" destOrd="0" parTransId="{BE37CB54-91E1-104B-BEB0-CB2057ECE30A}" sibTransId="{A00EE82C-E230-0145-BAF1-342B9415F960}"/>
    <dgm:cxn modelId="{848FF4D4-9470-9943-B971-524282662351}" type="presOf" srcId="{063048EC-6745-9142-BC15-875666F129FA}" destId="{367F66B2-9022-A141-BB2D-EEC5A7B4AE04}" srcOrd="0" destOrd="0" presId="urn:microsoft.com/office/officeart/2005/8/layout/process1"/>
    <dgm:cxn modelId="{62FA6C9C-0978-434C-9A89-417CB06D8D42}" type="presParOf" srcId="{75065393-5AC8-DE4E-86E6-A9E6F781C678}" destId="{367F66B2-9022-A141-BB2D-EEC5A7B4AE04}" srcOrd="0" destOrd="0" presId="urn:microsoft.com/office/officeart/2005/8/layout/process1"/>
    <dgm:cxn modelId="{FE345620-3B07-6F4C-8C7F-0F555568C1A2}" type="presParOf" srcId="{75065393-5AC8-DE4E-86E6-A9E6F781C678}" destId="{F23889DB-8B3A-1C44-8F65-C34079EC9798}" srcOrd="1" destOrd="0" presId="urn:microsoft.com/office/officeart/2005/8/layout/process1"/>
    <dgm:cxn modelId="{1C3B9B32-FE59-754D-890B-454F89EE4A5D}" type="presParOf" srcId="{F23889DB-8B3A-1C44-8F65-C34079EC9798}" destId="{4253EFBC-AE6D-C341-88F3-2E0DFE959237}" srcOrd="0" destOrd="0" presId="urn:microsoft.com/office/officeart/2005/8/layout/process1"/>
    <dgm:cxn modelId="{6851175E-7207-B94C-952A-973EE9D2243D}" type="presParOf" srcId="{75065393-5AC8-DE4E-86E6-A9E6F781C678}" destId="{8256ECC9-9EF6-3149-A147-9A80FFFC7A2A}" srcOrd="2" destOrd="0" presId="urn:microsoft.com/office/officeart/2005/8/layout/process1"/>
    <dgm:cxn modelId="{A055844C-53F7-504E-B6DE-DE45C1D9893F}" type="presParOf" srcId="{75065393-5AC8-DE4E-86E6-A9E6F781C678}" destId="{DC16762F-F2FA-3A41-8FF0-CD6E55B3E131}" srcOrd="3" destOrd="0" presId="urn:microsoft.com/office/officeart/2005/8/layout/process1"/>
    <dgm:cxn modelId="{D938B771-B4ED-7C41-8DE8-C20C28F8FB4F}" type="presParOf" srcId="{DC16762F-F2FA-3A41-8FF0-CD6E55B3E131}" destId="{BC0711E5-E9D2-5742-95D5-FBBC1AF701A4}" srcOrd="0" destOrd="0" presId="urn:microsoft.com/office/officeart/2005/8/layout/process1"/>
    <dgm:cxn modelId="{9A6111E8-7327-EE4F-9F85-E363EB23B4B0}" type="presParOf" srcId="{75065393-5AC8-DE4E-86E6-A9E6F781C678}" destId="{9EE296F9-F40C-9544-9DC3-8BF21ECFEB3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52C451-1FE1-224D-BF01-D67D169D30BA}">
      <dsp:nvSpPr>
        <dsp:cNvPr id="0" name=""/>
        <dsp:cNvSpPr/>
      </dsp:nvSpPr>
      <dsp:spPr>
        <a:xfrm>
          <a:off x="6599" y="1756643"/>
          <a:ext cx="1972536" cy="118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deposition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putting down material</a:t>
          </a:r>
        </a:p>
      </dsp:txBody>
      <dsp:txXfrm>
        <a:off x="41263" y="1791307"/>
        <a:ext cx="1903208" cy="1114193"/>
      </dsp:txXfrm>
    </dsp:sp>
    <dsp:sp modelId="{3AB4CB96-B8AF-4648-AE66-45E51E6198FA}">
      <dsp:nvSpPr>
        <dsp:cNvPr id="0" name=""/>
        <dsp:cNvSpPr/>
      </dsp:nvSpPr>
      <dsp:spPr>
        <a:xfrm>
          <a:off x="2176389" y="2103809"/>
          <a:ext cx="418177" cy="4891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176389" y="2201647"/>
        <a:ext cx="292724" cy="293513"/>
      </dsp:txXfrm>
    </dsp:sp>
    <dsp:sp modelId="{EF260DED-D5E7-954B-94D9-C8F733DCF217}">
      <dsp:nvSpPr>
        <dsp:cNvPr id="0" name=""/>
        <dsp:cNvSpPr/>
      </dsp:nvSpPr>
      <dsp:spPr>
        <a:xfrm>
          <a:off x="2768150" y="1756643"/>
          <a:ext cx="1972536" cy="118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lithography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"writing" the pattern"</a:t>
          </a:r>
        </a:p>
      </dsp:txBody>
      <dsp:txXfrm>
        <a:off x="2802814" y="1791307"/>
        <a:ext cx="1903208" cy="1114193"/>
      </dsp:txXfrm>
    </dsp:sp>
    <dsp:sp modelId="{AA806551-7D5F-644F-BE5B-B218FFBFDE19}">
      <dsp:nvSpPr>
        <dsp:cNvPr id="0" name=""/>
        <dsp:cNvSpPr/>
      </dsp:nvSpPr>
      <dsp:spPr>
        <a:xfrm>
          <a:off x="4937940" y="2103809"/>
          <a:ext cx="418177" cy="4891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4937940" y="2201647"/>
        <a:ext cx="292724" cy="293513"/>
      </dsp:txXfrm>
    </dsp:sp>
    <dsp:sp modelId="{A62CE8A3-585C-7D43-BE96-DA13C0E2749A}">
      <dsp:nvSpPr>
        <dsp:cNvPr id="0" name=""/>
        <dsp:cNvSpPr/>
      </dsp:nvSpPr>
      <dsp:spPr>
        <a:xfrm>
          <a:off x="5529701" y="1756643"/>
          <a:ext cx="1972536" cy="118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etch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etching the material based on pattern</a:t>
          </a:r>
        </a:p>
      </dsp:txBody>
      <dsp:txXfrm>
        <a:off x="5564365" y="1791307"/>
        <a:ext cx="1903208" cy="11141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7F66B2-9022-A141-BB2D-EEC5A7B4AE04}">
      <dsp:nvSpPr>
        <dsp:cNvPr id="0" name=""/>
        <dsp:cNvSpPr/>
      </dsp:nvSpPr>
      <dsp:spPr>
        <a:xfrm>
          <a:off x="8272" y="0"/>
          <a:ext cx="2472547" cy="10638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Known data of upstream values</a:t>
          </a:r>
        </a:p>
      </dsp:txBody>
      <dsp:txXfrm>
        <a:off x="39432" y="31160"/>
        <a:ext cx="2410227" cy="1001559"/>
      </dsp:txXfrm>
    </dsp:sp>
    <dsp:sp modelId="{F23889DB-8B3A-1C44-8F65-C34079EC9798}">
      <dsp:nvSpPr>
        <dsp:cNvPr id="0" name=""/>
        <dsp:cNvSpPr/>
      </dsp:nvSpPr>
      <dsp:spPr>
        <a:xfrm>
          <a:off x="2728074" y="225343"/>
          <a:ext cx="524179" cy="6131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2728074" y="347981"/>
        <a:ext cx="366925" cy="367915"/>
      </dsp:txXfrm>
    </dsp:sp>
    <dsp:sp modelId="{8256ECC9-9EF6-3149-A147-9A80FFFC7A2A}">
      <dsp:nvSpPr>
        <dsp:cNvPr id="0" name=""/>
        <dsp:cNvSpPr/>
      </dsp:nvSpPr>
      <dsp:spPr>
        <a:xfrm>
          <a:off x="3469838" y="0"/>
          <a:ext cx="2472547" cy="1063879"/>
        </a:xfrm>
        <a:prstGeom prst="roundRect">
          <a:avLst>
            <a:gd name="adj" fmla="val 10000"/>
          </a:avLst>
        </a:prstGeom>
        <a:solidFill>
          <a:schemeClr val="accent2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What is the target for parameter 59?</a:t>
          </a:r>
        </a:p>
      </dsp:txBody>
      <dsp:txXfrm>
        <a:off x="3500998" y="31160"/>
        <a:ext cx="2410227" cy="1001559"/>
      </dsp:txXfrm>
    </dsp:sp>
    <dsp:sp modelId="{DC16762F-F2FA-3A41-8FF0-CD6E55B3E131}">
      <dsp:nvSpPr>
        <dsp:cNvPr id="0" name=""/>
        <dsp:cNvSpPr/>
      </dsp:nvSpPr>
      <dsp:spPr>
        <a:xfrm>
          <a:off x="6189640" y="225343"/>
          <a:ext cx="524179" cy="61319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600" kern="1200"/>
        </a:p>
      </dsp:txBody>
      <dsp:txXfrm>
        <a:off x="6189640" y="347981"/>
        <a:ext cx="366925" cy="367915"/>
      </dsp:txXfrm>
    </dsp:sp>
    <dsp:sp modelId="{9EE296F9-F40C-9544-9DC3-8BF21ECFEB3D}">
      <dsp:nvSpPr>
        <dsp:cNvPr id="0" name=""/>
        <dsp:cNvSpPr/>
      </dsp:nvSpPr>
      <dsp:spPr>
        <a:xfrm>
          <a:off x="6931404" y="0"/>
          <a:ext cx="2472547" cy="10638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Assume mean values for downstream parameters.</a:t>
          </a:r>
        </a:p>
      </dsp:txBody>
      <dsp:txXfrm>
        <a:off x="6962564" y="31160"/>
        <a:ext cx="2410227" cy="10015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png>
</file>

<file path=ppt/media/image11.png>
</file>

<file path=ppt/media/image12.png>
</file>

<file path=ppt/media/image2.tiff>
</file>

<file path=ppt/media/image3.tiff>
</file>

<file path=ppt/media/image5.tiff>
</file>

<file path=ppt/media/image6.tiff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6CA072-6742-FF4A-9A43-3892D6874199}" type="datetimeFigureOut">
              <a:rPr lang="en-US" smtClean="0"/>
              <a:t>2/6/21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B19C1-7CA6-BE43-88A2-F8A897EF4D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628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2A8D7-351F-1043-A5B1-1B5FBCDEEB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5B03C8-1DC5-AC4E-9DF2-6CD6CD948C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3BDE0-181F-054B-BF9A-5F407B806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621E-D05C-AE46-8A25-49DCFEF83497}" type="datetime1">
              <a:rPr lang="en-US" smtClean="0"/>
              <a:t>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02108-3587-D043-8F9C-A97D47118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9B3DD-453A-9541-A9F4-02CA62367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77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18FAF-1ACC-AE42-BA8C-B8CEABA31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26647C-1E96-C446-9D7E-60E6DCABB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2BD54-D915-834E-8A8B-6CBB53FB8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ABD76-650F-554B-B9C8-ACCDFBD2270B}" type="datetime1">
              <a:rPr lang="en-US" smtClean="0"/>
              <a:t>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ED5FE-8A9F-EE45-A443-4C57C5B9F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3C7E7-2419-9943-88B0-7B3249F35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598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FA6626-CFA2-6542-A041-6708541483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5DDEA1-2332-BF4F-A110-87D504C18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ACAC2-D42C-7940-983D-0FA988B24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12899-FB79-D94B-93FF-8F499C3751E6}" type="datetime1">
              <a:rPr lang="en-US" smtClean="0"/>
              <a:t>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2FE10-90C3-F048-83EE-92A3CFCE8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14222-4E34-4A4D-A79B-ACA342D46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487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4D8B0-D744-0D47-B6D7-5E94B7C8D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65DFA-E822-2D46-85DB-E023628A6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9B46F-98C7-F64F-8678-FD57F34E3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019D3-97A4-B943-9E95-940517877679}" type="datetime1">
              <a:rPr lang="en-US" smtClean="0"/>
              <a:t>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12F28-B5F2-CC4C-A286-7AC4D3BD4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5F35A-DE45-F540-9A1B-9DDDB1B2B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073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6CAC6-2632-1849-9EC3-29598D30A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A39786-C5D3-E94E-8E2A-A2268C746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768EA-A7E0-D543-8D45-81C586819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D196D-78C5-9D4D-AC3F-32D4167E50F8}" type="datetime1">
              <a:rPr lang="en-US" smtClean="0"/>
              <a:t>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D2797-B33C-5040-93C2-C061CF3F0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6F6B2-9B48-2B4D-824A-95C14417F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27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767A6-1F01-054C-809F-33D5E88A4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8A470-FF1E-3A40-A3C7-09FE1A4C27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EB31-A8EE-F846-ACDC-28C66E0BC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AF0F94-8508-0E46-AFB8-98C9EDD6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D4F47-2A03-F04E-A504-55FABB34BE32}" type="datetime1">
              <a:rPr lang="en-US" smtClean="0"/>
              <a:t>2/6/21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5CE1B-662B-5B45-950E-133085A6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C535D7-B2FF-844E-9156-CF2622746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84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120EC-095A-9C47-BEE4-11ACB5162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F7ED77-FC9B-E64D-B1C7-4C51ED8EE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EBF760-283C-A84E-82F9-4B3EA5E3C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9B2F96-9D1E-A74C-8EFD-876CFEF25E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7334B0-BA4E-B347-BEDB-6BA4E57D8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3934E8-B6C1-2E42-AE7A-AE61AE2C5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21A9D-FA78-4244-A6B1-D37FB87F8F64}" type="datetime1">
              <a:rPr lang="en-US" smtClean="0"/>
              <a:t>2/6/21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E62EA3-D778-2D45-96A4-4CF2F2BA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4B9F77-74AE-9C4C-9AF2-DEC59F25F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660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B6F9E-14FD-A74C-B707-9F92CBAC6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A1F60A-D65C-6F47-ACB6-ACE3BA626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67C90-9C56-FA43-BC4B-5911B1560045}" type="datetime1">
              <a:rPr lang="en-US" smtClean="0"/>
              <a:t>2/6/21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053CD5-6029-D740-A0C0-B8BBF4CE4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B99D39-57FF-6940-AEF5-8C13F7F29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56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12F1C4-0B48-F840-A226-CB5E6D83E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9EB6-8008-C743-B918-09F81BE1FC57}" type="datetime1">
              <a:rPr lang="en-US" smtClean="0"/>
              <a:t>2/6/21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8B407B-F01F-3A4A-8651-523AF1CC5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AA671-C381-BD49-8850-CAD9C25A5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84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F67A-9E05-4F4D-B0E8-C606D21C0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DE2AE-BC6C-8F42-B838-434C36E0A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D114D2-2B8A-9B43-84A6-D6F9EF414F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AEAC6E-35A8-5744-8ACD-8C44A7AD7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22BF-AFEF-F54B-B2D8-DB900C2763F3}" type="datetime1">
              <a:rPr lang="en-US" smtClean="0"/>
              <a:t>2/6/21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16B808-4707-0142-BB6A-8A6EB4961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4D707-74D6-0D41-BCED-F48A71ACC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15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E8F4B-3336-024A-8A29-E162C07CD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EFC963-1702-4D40-95BD-BE592C04B2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03FAA3-6BA7-8B41-B45B-F7F2B781A9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A28053-E61F-924E-979C-9AB136D37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8957D-38E0-2640-9D5E-609DA4824FC8}" type="datetime1">
              <a:rPr lang="en-US" smtClean="0"/>
              <a:t>2/6/21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D6CBF-7F84-8443-8376-EC1DFD1D3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2B8D1A-E3D9-8E4D-A69B-451C5BFE4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63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9ABEB8-5138-3C43-BF1E-B4FA555AF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144B0-B18E-C047-A6D3-EC66702B2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36545-9321-814B-BA8A-FCBA0CE8A5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4ED26-E280-FB44-A7F8-ABE720C3F5DD}" type="datetime1">
              <a:rPr lang="en-US" smtClean="0"/>
              <a:t>2/6/21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A6882-442D-0244-AF27-AA3A65B95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ABA43-C437-7248-8DA5-08065CF4D7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24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tiff"/><Relationship Id="rId7" Type="http://schemas.openxmlformats.org/officeDocument/2006/relationships/diagramColors" Target="../diagrams/colors1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paresh2047/uci-semcom#uci-secom.csv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E290D-8B56-EC42-A511-1857BBFB07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Machine Learning Applications for Semiconductor Manufacturing Process 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A0D2FA-7920-8E46-BF50-23C72D6AD6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pPr algn="l"/>
            <a:r>
              <a:rPr lang="en-US" dirty="0"/>
              <a:t>Enzo Borja</a:t>
            </a:r>
          </a:p>
          <a:p>
            <a:pPr algn="l"/>
            <a:r>
              <a:rPr lang="en-US" dirty="0"/>
              <a:t>NYCDSA Capstone Project</a:t>
            </a:r>
          </a:p>
          <a:p>
            <a:pPr algn="l"/>
            <a:r>
              <a:rPr lang="en-US" dirty="0"/>
              <a:t>January x, 2021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code: https://</a:t>
            </a:r>
            <a:r>
              <a:rPr lang="en-US" dirty="0" err="1"/>
              <a:t>github.com</a:t>
            </a:r>
            <a:r>
              <a:rPr lang="en-US" dirty="0"/>
              <a:t>/lorenzom21/capstone</a:t>
            </a:r>
          </a:p>
          <a:p>
            <a:pPr algn="l"/>
            <a:r>
              <a:rPr lang="en-US" dirty="0"/>
              <a:t>Online article: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1ED10-DDED-BC40-A49D-09FF589D6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5DEB2B-96F9-144B-80E3-6CFB074B3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95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B33D71-DE97-7E48-9981-9F2896685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Acceleration inspection and data feedback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FD3DAF-300B-DE4C-916E-D759D817B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404C33-C66E-F749-9EAA-335BAF0C8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10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1AF09EB-D2D9-714C-AADB-87FCAF4926C0}"/>
              </a:ext>
            </a:extLst>
          </p:cNvPr>
          <p:cNvSpPr/>
          <p:nvPr/>
        </p:nvSpPr>
        <p:spPr>
          <a:xfrm>
            <a:off x="957326" y="1945831"/>
            <a:ext cx="4814317" cy="6662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Main process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95E0028-EC74-EF43-8B34-0DEE24591E72}"/>
              </a:ext>
            </a:extLst>
          </p:cNvPr>
          <p:cNvSpPr/>
          <p:nvPr/>
        </p:nvSpPr>
        <p:spPr>
          <a:xfrm>
            <a:off x="7028942" y="1945831"/>
            <a:ext cx="993648" cy="6662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/>
              <a:t>model classification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A041551-05CE-3442-AD09-21FDC053B0D2}"/>
              </a:ext>
            </a:extLst>
          </p:cNvPr>
          <p:cNvSpPr/>
          <p:nvPr/>
        </p:nvSpPr>
        <p:spPr>
          <a:xfrm>
            <a:off x="7028942" y="4041331"/>
            <a:ext cx="993648" cy="6662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close </a:t>
            </a:r>
            <a:r>
              <a:rPr lang="en-US" sz="1400" dirty="0"/>
              <a:t>inspection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2174594-17D2-6648-A995-A153AE3FD1FB}"/>
              </a:ext>
            </a:extLst>
          </p:cNvPr>
          <p:cNvSpPr/>
          <p:nvPr/>
        </p:nvSpPr>
        <p:spPr>
          <a:xfrm>
            <a:off x="7028942" y="5176711"/>
            <a:ext cx="993648" cy="6662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pass/fail decision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4BCB094-7CB1-2D41-BE71-3B1F46BC0978}"/>
              </a:ext>
            </a:extLst>
          </p:cNvPr>
          <p:cNvSpPr/>
          <p:nvPr/>
        </p:nvSpPr>
        <p:spPr>
          <a:xfrm>
            <a:off x="8783066" y="1945831"/>
            <a:ext cx="993648" cy="6662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general inspection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5F64D85-9A88-674E-B180-C7D0AC3749B7}"/>
              </a:ext>
            </a:extLst>
          </p:cNvPr>
          <p:cNvSpPr/>
          <p:nvPr/>
        </p:nvSpPr>
        <p:spPr>
          <a:xfrm>
            <a:off x="10537190" y="1945831"/>
            <a:ext cx="993648" cy="6662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pass/fail decision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1CD8527-066A-F34D-915B-2C905B9F1521}"/>
              </a:ext>
            </a:extLst>
          </p:cNvPr>
          <p:cNvCxnSpPr>
            <a:stCxn id="7" idx="3"/>
            <a:endCxn id="10" idx="1"/>
          </p:cNvCxnSpPr>
          <p:nvPr/>
        </p:nvCxnSpPr>
        <p:spPr>
          <a:xfrm>
            <a:off x="8022590" y="2278952"/>
            <a:ext cx="7604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D425D7B-1452-4C43-83BC-6F1DAABB967C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9776714" y="2278952"/>
            <a:ext cx="76047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CB48E28-AA36-0E4A-9909-37C1246B7C3C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7525766" y="2612073"/>
            <a:ext cx="0" cy="14292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DBFF97FA-024B-204B-BCB5-D3EDFF6B6F35}"/>
              </a:ext>
            </a:extLst>
          </p:cNvPr>
          <p:cNvCxnSpPr>
            <a:stCxn id="8" idx="2"/>
            <a:endCxn id="9" idx="0"/>
          </p:cNvCxnSpPr>
          <p:nvPr/>
        </p:nvCxnSpPr>
        <p:spPr>
          <a:xfrm>
            <a:off x="7525766" y="4707573"/>
            <a:ext cx="0" cy="4691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20">
            <a:extLst>
              <a:ext uri="{FF2B5EF4-FFF2-40B4-BE49-F238E27FC236}">
                <a16:creationId xmlns:a16="http://schemas.microsoft.com/office/drawing/2014/main" id="{57F44DF5-75DB-1840-BE7F-083632C588A5}"/>
              </a:ext>
            </a:extLst>
          </p:cNvPr>
          <p:cNvCxnSpPr>
            <a:cxnSpLocks/>
            <a:stCxn id="8" idx="1"/>
            <a:endCxn id="6" idx="2"/>
          </p:cNvCxnSpPr>
          <p:nvPr/>
        </p:nvCxnSpPr>
        <p:spPr>
          <a:xfrm rot="10800000">
            <a:off x="3364486" y="2612074"/>
            <a:ext cx="3664457" cy="1762379"/>
          </a:xfrm>
          <a:prstGeom prst="bentConnector2">
            <a:avLst/>
          </a:prstGeom>
          <a:ln>
            <a:solidFill>
              <a:schemeClr val="accent6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E3815B3A-38DC-F94B-96A1-4EF62AEBD189}"/>
              </a:ext>
            </a:extLst>
          </p:cNvPr>
          <p:cNvCxnSpPr>
            <a:cxnSpLocks/>
            <a:stCxn id="6" idx="3"/>
            <a:endCxn id="7" idx="1"/>
          </p:cNvCxnSpPr>
          <p:nvPr/>
        </p:nvCxnSpPr>
        <p:spPr>
          <a:xfrm>
            <a:off x="5771643" y="2278952"/>
            <a:ext cx="125729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72ED5935-C923-3F46-AE06-2BF00197A7B6}"/>
              </a:ext>
            </a:extLst>
          </p:cNvPr>
          <p:cNvSpPr txBox="1"/>
          <p:nvPr/>
        </p:nvSpPr>
        <p:spPr>
          <a:xfrm>
            <a:off x="3794634" y="3933593"/>
            <a:ext cx="20871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faster data feedback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67DE780-0590-2343-9401-A5219459EFEA}"/>
              </a:ext>
            </a:extLst>
          </p:cNvPr>
          <p:cNvSpPr txBox="1"/>
          <p:nvPr/>
        </p:nvSpPr>
        <p:spPr>
          <a:xfrm>
            <a:off x="7118096" y="2686442"/>
            <a:ext cx="1041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fail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C43BB17-33D9-8941-A06E-966BB9C8D972}"/>
              </a:ext>
            </a:extLst>
          </p:cNvPr>
          <p:cNvSpPr txBox="1"/>
          <p:nvPr/>
        </p:nvSpPr>
        <p:spPr>
          <a:xfrm>
            <a:off x="8022590" y="1970016"/>
            <a:ext cx="1041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pass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3F4DA9F-1785-C848-8082-6B83E95F141B}"/>
              </a:ext>
            </a:extLst>
          </p:cNvPr>
          <p:cNvSpPr txBox="1"/>
          <p:nvPr/>
        </p:nvSpPr>
        <p:spPr>
          <a:xfrm>
            <a:off x="8176132" y="4141533"/>
            <a:ext cx="2506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faster, small queue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D1592F5-657D-0049-9271-5E8AF3C7EF64}"/>
              </a:ext>
            </a:extLst>
          </p:cNvPr>
          <p:cNvSpPr txBox="1"/>
          <p:nvPr/>
        </p:nvSpPr>
        <p:spPr>
          <a:xfrm>
            <a:off x="8889746" y="2630839"/>
            <a:ext cx="14630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slower, long queue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1E21EA79-EB6F-E74B-9DB5-C162547C2466}"/>
              </a:ext>
            </a:extLst>
          </p:cNvPr>
          <p:cNvCxnSpPr>
            <a:cxnSpLocks/>
            <a:stCxn id="10" idx="0"/>
            <a:endCxn id="6" idx="0"/>
          </p:cNvCxnSpPr>
          <p:nvPr/>
        </p:nvCxnSpPr>
        <p:spPr>
          <a:xfrm rot="16200000" flipV="1">
            <a:off x="6322188" y="-1011872"/>
            <a:ext cx="12700" cy="5915405"/>
          </a:xfrm>
          <a:prstGeom prst="bentConnector3">
            <a:avLst>
              <a:gd name="adj1" fmla="val 1800000"/>
            </a:avLst>
          </a:prstGeom>
          <a:ln>
            <a:solidFill>
              <a:srgbClr val="FF000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A3AC05AE-D677-E64F-B546-6E8AB45B3C0F}"/>
              </a:ext>
            </a:extLst>
          </p:cNvPr>
          <p:cNvSpPr txBox="1"/>
          <p:nvPr/>
        </p:nvSpPr>
        <p:spPr>
          <a:xfrm>
            <a:off x="4531496" y="1335579"/>
            <a:ext cx="2994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slower data feedback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7F1DA35-24BF-EE4A-9851-F5B74474D63E}"/>
              </a:ext>
            </a:extLst>
          </p:cNvPr>
          <p:cNvSpPr txBox="1"/>
          <p:nvPr/>
        </p:nvSpPr>
        <p:spPr>
          <a:xfrm>
            <a:off x="5748723" y="1967237"/>
            <a:ext cx="2289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8% are true fails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C32D51D-4354-354E-8A84-1D492FCBA78F}"/>
              </a:ext>
            </a:extLst>
          </p:cNvPr>
          <p:cNvSpPr txBox="1"/>
          <p:nvPr/>
        </p:nvSpPr>
        <p:spPr>
          <a:xfrm>
            <a:off x="7465811" y="3336708"/>
            <a:ext cx="22895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16% are true fails</a:t>
            </a:r>
          </a:p>
        </p:txBody>
      </p:sp>
    </p:spTree>
    <p:extLst>
      <p:ext uri="{BB962C8B-B14F-4D97-AF65-F5344CB8AC3E}">
        <p14:creationId xmlns:p14="http://schemas.microsoft.com/office/powerpoint/2010/main" val="25065966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3BE57-F4EE-1148-8E59-5F9B95F2C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Optimize parameters at each station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5CF99702-234B-AB45-A92E-2C799132E9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8604584"/>
              </p:ext>
            </p:extLst>
          </p:nvPr>
        </p:nvGraphicFramePr>
        <p:xfrm>
          <a:off x="838200" y="2099944"/>
          <a:ext cx="10344912" cy="213372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115306">
                  <a:extLst>
                    <a:ext uri="{9D8B030D-6E8A-4147-A177-3AD203B41FA5}">
                      <a16:colId xmlns:a16="http://schemas.microsoft.com/office/drawing/2014/main" val="4129376343"/>
                    </a:ext>
                  </a:extLst>
                </a:gridCol>
                <a:gridCol w="2114803">
                  <a:extLst>
                    <a:ext uri="{9D8B030D-6E8A-4147-A177-3AD203B41FA5}">
                      <a16:colId xmlns:a16="http://schemas.microsoft.com/office/drawing/2014/main" val="4153000032"/>
                    </a:ext>
                  </a:extLst>
                </a:gridCol>
                <a:gridCol w="2114803">
                  <a:extLst>
                    <a:ext uri="{9D8B030D-6E8A-4147-A177-3AD203B41FA5}">
                      <a16:colId xmlns:a16="http://schemas.microsoft.com/office/drawing/2014/main" val="2407602283"/>
                    </a:ext>
                  </a:extLst>
                </a:gridCol>
              </a:tblGrid>
              <a:tr h="572655">
                <a:tc>
                  <a:txBody>
                    <a:bodyPr/>
                    <a:lstStyle/>
                    <a:p>
                      <a:r>
                        <a:rPr lang="en-US" sz="2400" b="1" dirty="0"/>
                        <a:t>method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complexity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Usefulness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77590561"/>
                  </a:ext>
                </a:extLst>
              </a:tr>
              <a:tr h="572655">
                <a:tc>
                  <a:txBody>
                    <a:bodyPr/>
                    <a:lstStyle/>
                    <a:p>
                      <a:r>
                        <a:rPr lang="en-US" sz="2400" dirty="0"/>
                        <a:t>Skewing distribution of a single parameter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low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low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590272508"/>
                  </a:ext>
                </a:extLst>
              </a:tr>
              <a:tr h="988418">
                <a:tc>
                  <a:txBody>
                    <a:bodyPr/>
                    <a:lstStyle/>
                    <a:p>
                      <a:r>
                        <a:rPr lang="en-US" sz="2400" dirty="0"/>
                        <a:t>Controlling a parameter based on upstream data and assumptions about downstream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high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4535972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F5C95C-402C-074D-87FD-84598A3BB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650504-62A5-DC4A-B2E2-43F33A640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698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F2EA7-9F11-F94B-82EE-538FA55DC9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Skewing distribution of a single parameter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AD622-97A8-984E-8485-D8B95A67D4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60500"/>
            <a:ext cx="10515600" cy="1685671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Not very meaningful except at extremes.</a:t>
            </a:r>
          </a:p>
          <a:p>
            <a:r>
              <a:rPr lang="en-US" sz="2400" b="1" dirty="0"/>
              <a:t>Parameter 59 </a:t>
            </a:r>
            <a:r>
              <a:rPr lang="en-US" sz="2400" dirty="0"/>
              <a:t>was selected.</a:t>
            </a:r>
          </a:p>
          <a:p>
            <a:r>
              <a:rPr lang="en-US" sz="2400" dirty="0"/>
              <a:t>Each value was skewed +/- x*(standard deviation)</a:t>
            </a:r>
          </a:p>
          <a:p>
            <a:r>
              <a:rPr lang="en-US" sz="2400" dirty="0"/>
              <a:t>Centering around the actual mean may already be the best.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ADBFD9-C737-734A-ABFE-B688CB70B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AD1321-20E0-4F46-8DE0-965DD4E9F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825C156-0CCA-3640-B561-D840C1141D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523" y="3179255"/>
            <a:ext cx="9371677" cy="3435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22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80FEB-A151-314A-9613-B2C690702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a single lot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AF49ED14-DDE5-984D-AB49-B6F14A6E2E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06277342"/>
              </p:ext>
            </p:extLst>
          </p:nvPr>
        </p:nvGraphicFramePr>
        <p:xfrm>
          <a:off x="838200" y="1533017"/>
          <a:ext cx="9412224" cy="106387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AAF723-B4A4-B14F-9175-955F3DB31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D0F1CB-4C68-1C46-964C-1CE2EE9669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E20A80-2221-CD45-9FAA-864C4D976077}"/>
              </a:ext>
            </a:extLst>
          </p:cNvPr>
          <p:cNvSpPr txBox="1"/>
          <p:nvPr/>
        </p:nvSpPr>
        <p:spPr>
          <a:xfrm>
            <a:off x="838199" y="3368187"/>
            <a:ext cx="33001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/>
              <a:t>In this example lot:</a:t>
            </a:r>
          </a:p>
          <a:p>
            <a:r>
              <a:rPr lang="en-US" dirty="0"/>
              <a:t>parameter 59 actual value: 8.3</a:t>
            </a:r>
          </a:p>
          <a:p>
            <a:r>
              <a:rPr lang="en-US" dirty="0"/>
              <a:t>parameter 59 mean: 2.9</a:t>
            </a:r>
          </a:p>
          <a:p>
            <a:r>
              <a:rPr lang="en-US" dirty="0"/>
              <a:t>This lot is predicted to fail!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FD36113-FADE-3348-AFF9-6E73B4E934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0279638"/>
              </p:ext>
            </p:extLst>
          </p:nvPr>
        </p:nvGraphicFramePr>
        <p:xfrm>
          <a:off x="4595566" y="2639814"/>
          <a:ext cx="2417063" cy="371653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74063">
                  <a:extLst>
                    <a:ext uri="{9D8B030D-6E8A-4147-A177-3AD203B41FA5}">
                      <a16:colId xmlns:a16="http://schemas.microsoft.com/office/drawing/2014/main" val="3929614033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2752882886"/>
                    </a:ext>
                  </a:extLst>
                </a:gridCol>
              </a:tblGrid>
              <a:tr h="321572">
                <a:tc>
                  <a:txBody>
                    <a:bodyPr/>
                    <a:lstStyle/>
                    <a:p>
                      <a:r>
                        <a:rPr lang="en-US" b="1" dirty="0"/>
                        <a:t>skew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pass/fail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9479639"/>
                  </a:ext>
                </a:extLst>
              </a:tr>
              <a:tr h="321572">
                <a:tc>
                  <a:txBody>
                    <a:bodyPr/>
                    <a:lstStyle/>
                    <a:p>
                      <a:r>
                        <a:rPr lang="en-US" dirty="0"/>
                        <a:t>-8.07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4959495"/>
                  </a:ext>
                </a:extLst>
              </a:tr>
              <a:tr h="321572">
                <a:tc>
                  <a:txBody>
                    <a:bodyPr/>
                    <a:lstStyle/>
                    <a:p>
                      <a:r>
                        <a:rPr lang="en-US" dirty="0"/>
                        <a:t>-3.98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8919124"/>
                  </a:ext>
                </a:extLst>
              </a:tr>
              <a:tr h="321572">
                <a:tc>
                  <a:txBody>
                    <a:bodyPr/>
                    <a:lstStyle/>
                    <a:p>
                      <a:r>
                        <a:rPr lang="en-US" dirty="0"/>
                        <a:t>0.12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151176"/>
                  </a:ext>
                </a:extLst>
              </a:tr>
              <a:tr h="321572">
                <a:tc>
                  <a:txBody>
                    <a:bodyPr/>
                    <a:lstStyle/>
                    <a:p>
                      <a:r>
                        <a:rPr lang="en-US" dirty="0"/>
                        <a:t>4.21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accent6">
                              <a:lumMod val="50000"/>
                            </a:schemeClr>
                          </a:solidFill>
                        </a:rPr>
                        <a:t>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026188"/>
                  </a:ext>
                </a:extLst>
              </a:tr>
              <a:tr h="321572">
                <a:tc>
                  <a:txBody>
                    <a:bodyPr/>
                    <a:lstStyle/>
                    <a:p>
                      <a:r>
                        <a:rPr lang="en-US" b="1" dirty="0"/>
                        <a:t>8.3 (base)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rgbClr val="C00000"/>
                          </a:solidFill>
                        </a:rPr>
                        <a:t>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968091"/>
                  </a:ext>
                </a:extLst>
              </a:tr>
              <a:tr h="321572">
                <a:tc>
                  <a:txBody>
                    <a:bodyPr/>
                    <a:lstStyle/>
                    <a:p>
                      <a:r>
                        <a:rPr lang="en-US" dirty="0"/>
                        <a:t>12.39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6873812"/>
                  </a:ext>
                </a:extLst>
              </a:tr>
              <a:tr h="321572">
                <a:tc>
                  <a:txBody>
                    <a:bodyPr/>
                    <a:lstStyle/>
                    <a:p>
                      <a:r>
                        <a:rPr lang="en-US" dirty="0"/>
                        <a:t>16.49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2982204"/>
                  </a:ext>
                </a:extLst>
              </a:tr>
              <a:tr h="321572">
                <a:tc>
                  <a:txBody>
                    <a:bodyPr/>
                    <a:lstStyle/>
                    <a:p>
                      <a:r>
                        <a:rPr lang="en-US" dirty="0"/>
                        <a:t>20.58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437301"/>
                  </a:ext>
                </a:extLst>
              </a:tr>
              <a:tr h="424696">
                <a:tc>
                  <a:txBody>
                    <a:bodyPr/>
                    <a:lstStyle/>
                    <a:p>
                      <a:r>
                        <a:rPr lang="en-US" dirty="0"/>
                        <a:t>24.67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C00000"/>
                          </a:solidFill>
                        </a:rPr>
                        <a:t>fail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3534057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A5EC4C0-6B41-8549-8775-956E1568314F}"/>
              </a:ext>
            </a:extLst>
          </p:cNvPr>
          <p:cNvSpPr txBox="1"/>
          <p:nvPr/>
        </p:nvSpPr>
        <p:spPr>
          <a:xfrm>
            <a:off x="7049271" y="4157221"/>
            <a:ext cx="49113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Repeat at each station and evaluate:</a:t>
            </a:r>
          </a:p>
          <a:p>
            <a:r>
              <a:rPr lang="en-US" i="1" dirty="0"/>
              <a:t>Can this lot be saved or should it be scrapped early?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38765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AAB50-4EED-B54C-B1C8-1D90026C1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Using K-means clustering to tighten product variability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AF026-7BBC-E54D-AAC9-68F308347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7850"/>
            <a:ext cx="480239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Tried clustering for 1 to 9 clusters. Elbow is between 2 and 3. Used 2 for further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Are the 2 clusters based on on pass/fail?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8D26A7-6A63-534D-B497-C23421FBE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765793-C4A8-4E4B-B989-E2B80F22E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CEA2B2-BBE5-C245-AEFC-01A3A77C1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842" y="1690688"/>
            <a:ext cx="4982382" cy="287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840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ED6DC-EE12-DC45-B0A3-C816CC2CA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Using K-means clustering to improve product variability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EB1F-BE5D-BF44-B815-BA0115397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Difference is not based on pass/fail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566A23-3A40-AF41-92AB-7FE2FC72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4341DC-81D9-EB46-8BFA-1107C3381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15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C5C3EAB-BCD8-1541-88BC-DAAB6F611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624556"/>
              </p:ext>
            </p:extLst>
          </p:nvPr>
        </p:nvGraphicFramePr>
        <p:xfrm>
          <a:off x="838200" y="2362895"/>
          <a:ext cx="4049656" cy="1262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5226">
                  <a:extLst>
                    <a:ext uri="{9D8B030D-6E8A-4147-A177-3AD203B41FA5}">
                      <a16:colId xmlns:a16="http://schemas.microsoft.com/office/drawing/2014/main" val="2535117500"/>
                    </a:ext>
                  </a:extLst>
                </a:gridCol>
                <a:gridCol w="1567150">
                  <a:extLst>
                    <a:ext uri="{9D8B030D-6E8A-4147-A177-3AD203B41FA5}">
                      <a16:colId xmlns:a16="http://schemas.microsoft.com/office/drawing/2014/main" val="3788675011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3202137750"/>
                    </a:ext>
                  </a:extLst>
                </a:gridCol>
              </a:tblGrid>
              <a:tr h="416950">
                <a:tc>
                  <a:txBody>
                    <a:bodyPr/>
                    <a:lstStyle/>
                    <a:p>
                      <a:r>
                        <a:rPr lang="en-US" sz="2000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Passing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020482"/>
                  </a:ext>
                </a:extLst>
              </a:tr>
              <a:tr h="422741"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92.8%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1,245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361782"/>
                  </a:ext>
                </a:extLst>
              </a:tr>
              <a:tr h="422741"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93.5%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025081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4F6879B-C531-B645-BE15-18C6886D8185}"/>
              </a:ext>
            </a:extLst>
          </p:cNvPr>
          <p:cNvSpPr txBox="1"/>
          <p:nvPr/>
        </p:nvSpPr>
        <p:spPr>
          <a:xfrm>
            <a:off x="5335794" y="2194559"/>
            <a:ext cx="527124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must find and eliminate difference between these two clusters. A good process has no clustering.</a:t>
            </a:r>
          </a:p>
        </p:txBody>
      </p:sp>
    </p:spTree>
    <p:extLst>
      <p:ext uri="{BB962C8B-B14F-4D97-AF65-F5344CB8AC3E}">
        <p14:creationId xmlns:p14="http://schemas.microsoft.com/office/powerpoint/2010/main" val="2858225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86BF0-7305-2440-B2F9-DD1AA356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difference between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C890F-86C2-9342-8C7B-6F4E49305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91231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Use Kruskal test to compare parameters between two clusters. This test is similar to ANOVA or t-test but can tolerate difference in size of the two samples.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Rank parameters based on the biggest difference (i.e. smallest p-values.)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E37FA7-CED8-1F41-80D5-CBCDD5A7E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BE9D0B-8714-A242-820B-61E059AB0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16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DC0950-E697-9D44-9ACC-2A72DAF6C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4300" y="2029117"/>
            <a:ext cx="2247900" cy="4076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58B70C0-C509-D34D-B638-AFA0D4DD7910}"/>
              </a:ext>
            </a:extLst>
          </p:cNvPr>
          <p:cNvSpPr txBox="1"/>
          <p:nvPr/>
        </p:nvSpPr>
        <p:spPr>
          <a:xfrm>
            <a:off x="6781800" y="1490571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 parameters with p-value &lt; 0.05</a:t>
            </a:r>
          </a:p>
        </p:txBody>
      </p:sp>
    </p:spTree>
    <p:extLst>
      <p:ext uri="{BB962C8B-B14F-4D97-AF65-F5344CB8AC3E}">
        <p14:creationId xmlns:p14="http://schemas.microsoft.com/office/powerpoint/2010/main" val="41859588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4EE3F-F795-A34D-906A-C4FFC6714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difference between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74B6A-9F54-C44C-B419-143C39047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9573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Biggest mismatch was parameter 162. A factory manager would prioritize understanding and controlling this mis match.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E6E4CA-41A0-8D4A-9DCF-4D390A715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BF9C8-B548-4E48-9485-ED42AB2FA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6D4199-F91D-EA41-A08C-644469525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933" y="1979407"/>
            <a:ext cx="6716598" cy="360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6282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A806F-D3EC-4244-89D3-BC87E5F5D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E843F-F45A-664E-A9BB-E09512009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1674"/>
            <a:ext cx="10515600" cy="40157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These methods cannot replace traditional methods of semiconductor process control, </a:t>
            </a:r>
            <a:r>
              <a:rPr lang="en-US" b="1" dirty="0"/>
              <a:t>but they could be the winning cutting edge. </a:t>
            </a:r>
            <a:r>
              <a:rPr lang="en-US" dirty="0"/>
              <a:t>The models can be used to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Accelerate inspection.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Improve control at the station level.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Reduce product variability.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9A405A-2168-7345-8A29-1FEE3D123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A3B7BE-EEA1-C446-BEA2-34F7140ED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6207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66DA9-35B1-E64D-9229-FEC9008CF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67761-1ED4-9F4A-815D-62DDA20857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BD0EAF-A8E9-FE44-B9B3-4E7601B558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E69BBA-6693-5B4E-93C0-EC099158CE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249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D9BD-4F7B-7149-A17B-CC81A39A8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6176" y="115150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Overview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D16CFAC-093D-904E-8FC1-FB8A2E0FC1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34183359"/>
              </p:ext>
            </p:extLst>
          </p:nvPr>
        </p:nvGraphicFramePr>
        <p:xfrm>
          <a:off x="751779" y="2673973"/>
          <a:ext cx="10688442" cy="17427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879280">
                  <a:extLst>
                    <a:ext uri="{9D8B030D-6E8A-4147-A177-3AD203B41FA5}">
                      <a16:colId xmlns:a16="http://schemas.microsoft.com/office/drawing/2014/main" val="1073843965"/>
                    </a:ext>
                  </a:extLst>
                </a:gridCol>
                <a:gridCol w="1879280">
                  <a:extLst>
                    <a:ext uri="{9D8B030D-6E8A-4147-A177-3AD203B41FA5}">
                      <a16:colId xmlns:a16="http://schemas.microsoft.com/office/drawing/2014/main" val="1854845848"/>
                    </a:ext>
                  </a:extLst>
                </a:gridCol>
                <a:gridCol w="1879280">
                  <a:extLst>
                    <a:ext uri="{9D8B030D-6E8A-4147-A177-3AD203B41FA5}">
                      <a16:colId xmlns:a16="http://schemas.microsoft.com/office/drawing/2014/main" val="3449927299"/>
                    </a:ext>
                  </a:extLst>
                </a:gridCol>
                <a:gridCol w="2530913">
                  <a:extLst>
                    <a:ext uri="{9D8B030D-6E8A-4147-A177-3AD203B41FA5}">
                      <a16:colId xmlns:a16="http://schemas.microsoft.com/office/drawing/2014/main" val="2558061471"/>
                    </a:ext>
                  </a:extLst>
                </a:gridCol>
                <a:gridCol w="2519689">
                  <a:extLst>
                    <a:ext uri="{9D8B030D-6E8A-4147-A177-3AD203B41FA5}">
                      <a16:colId xmlns:a16="http://schemas.microsoft.com/office/drawing/2014/main" val="1117111575"/>
                    </a:ext>
                  </a:extLst>
                </a:gridCol>
              </a:tblGrid>
              <a:tr h="1742737">
                <a:tc>
                  <a:txBody>
                    <a:bodyPr/>
                    <a:lstStyle/>
                    <a:p>
                      <a:pPr algn="ctr"/>
                      <a:r>
                        <a:rPr lang="en-US" sz="2000" b="1" u="sng" dirty="0"/>
                        <a:t>Introduction</a:t>
                      </a:r>
                      <a:r>
                        <a:rPr lang="en-US" sz="2000" u="sng" dirty="0"/>
                        <a:t> </a:t>
                      </a:r>
                    </a:p>
                    <a:p>
                      <a:pPr algn="ctr"/>
                      <a:r>
                        <a:rPr lang="en-US" sz="2000" dirty="0"/>
                        <a:t>Semiconductor Process</a:t>
                      </a:r>
                    </a:p>
                    <a:p>
                      <a:pPr algn="ctr"/>
                      <a:endParaRPr lang="en-US" sz="2000" b="0" u="none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sng" dirty="0"/>
                        <a:t>Data Preparation</a:t>
                      </a:r>
                    </a:p>
                    <a:p>
                      <a:pPr algn="ctr"/>
                      <a:r>
                        <a:rPr lang="en-US" sz="2000" b="0" u="none" dirty="0"/>
                        <a:t>cleaning</a:t>
                      </a:r>
                    </a:p>
                    <a:p>
                      <a:pPr algn="ctr"/>
                      <a:r>
                        <a:rPr lang="en-US" sz="2000" b="0" u="none" dirty="0"/>
                        <a:t>exploration</a:t>
                      </a:r>
                    </a:p>
                    <a:p>
                      <a:pPr algn="ctr"/>
                      <a:endParaRPr lang="en-US" sz="2000" dirty="0"/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sng" dirty="0"/>
                        <a:t>Accelerating inspection</a:t>
                      </a:r>
                    </a:p>
                    <a:p>
                      <a:pPr algn="ctr"/>
                      <a:r>
                        <a:rPr lang="en-US" sz="2000" b="0" u="none" dirty="0"/>
                        <a:t>Use the model to detect problems faster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sng" dirty="0"/>
                        <a:t>Ad-hoc level </a:t>
                      </a:r>
                    </a:p>
                    <a:p>
                      <a:pPr algn="ctr"/>
                      <a:r>
                        <a:rPr lang="en-US" sz="2000" b="1" u="sng" dirty="0"/>
                        <a:t>process control</a:t>
                      </a:r>
                    </a:p>
                    <a:p>
                      <a:pPr algn="ctr"/>
                      <a:r>
                        <a:rPr lang="en-US" sz="2000" dirty="0"/>
                        <a:t>Adjusting parameters to maximize yield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u="sng" dirty="0"/>
                        <a:t>product uniformity</a:t>
                      </a:r>
                    </a:p>
                    <a:p>
                      <a:pPr algn="ctr"/>
                      <a:r>
                        <a:rPr lang="en-US" sz="2000" dirty="0"/>
                        <a:t>How to make products more repeatable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7510130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58A46-CEBF-364E-8056-EEA699DF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6FBFFA-DE73-8A49-8D34-F0AC17708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580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65E17-87D4-AD41-B916-4EC9ED52B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</a:t>
            </a:r>
            <a:r>
              <a:rPr lang="en-US" u="sng" dirty="0"/>
              <a:t>one</a:t>
            </a:r>
            <a:r>
              <a:rPr lang="en-US" dirty="0"/>
              <a:t>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9DFCD-2B4C-6944-8D9D-891B697D7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49805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you are controlling parameter 152, do you want it less than or greater than 0.7? Following options: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Controllability: </a:t>
            </a:r>
            <a:r>
              <a:rPr lang="en-US" dirty="0"/>
              <a:t>Decide based on what has simpler branching down stream.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Best chances: </a:t>
            </a:r>
            <a:r>
              <a:rPr lang="en-US" dirty="0"/>
              <a:t>Decide based on which has the highest probability of success.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65922-869E-C34A-AF47-5491F7360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6B7A06-B620-D34E-B9C5-A964A436B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20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F60164-01FD-5A46-B793-E421C66C22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95" r="37215" b="28522"/>
          <a:stretch/>
        </p:blipFill>
        <p:spPr>
          <a:xfrm>
            <a:off x="6231427" y="1815418"/>
            <a:ext cx="5400541" cy="306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0563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12168-5CDB-164C-B291-344D593D5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Prioritizing controllability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C7D74-F64B-EF42-992C-4449748B9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0324" y="1836383"/>
            <a:ext cx="4701988" cy="8315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If you were this guy, which path would you take?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6B03CB-D452-5A45-A1CA-811BAE6E8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9FC1B8-8A83-8946-99E7-6C0150065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21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26CF04-E774-AE47-87E6-2D7D13C2D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9243" y="1690688"/>
            <a:ext cx="3622713" cy="486783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7F8DB03-C153-7342-B44D-2E5F4ABDA830}"/>
              </a:ext>
            </a:extLst>
          </p:cNvPr>
          <p:cNvCxnSpPr>
            <a:cxnSpLocks/>
          </p:cNvCxnSpPr>
          <p:nvPr/>
        </p:nvCxnSpPr>
        <p:spPr>
          <a:xfrm flipV="1">
            <a:off x="4927002" y="1947134"/>
            <a:ext cx="4141694" cy="2581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40327B13-1C6C-1243-B5D3-3AC4548C5579}"/>
              </a:ext>
            </a:extLst>
          </p:cNvPr>
          <p:cNvSpPr/>
          <p:nvPr/>
        </p:nvSpPr>
        <p:spPr>
          <a:xfrm>
            <a:off x="8003689" y="2085247"/>
            <a:ext cx="1226372" cy="8515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A7DB8C-7420-CE42-ADFB-A8003B6ED5CF}"/>
              </a:ext>
            </a:extLst>
          </p:cNvPr>
          <p:cNvSpPr txBox="1"/>
          <p:nvPr/>
        </p:nvSpPr>
        <p:spPr>
          <a:xfrm>
            <a:off x="7282927" y="2251941"/>
            <a:ext cx="205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simple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CEC8A8C0-266F-1A40-9EED-8612C16E9E7B}"/>
              </a:ext>
            </a:extLst>
          </p:cNvPr>
          <p:cNvSpPr/>
          <p:nvPr/>
        </p:nvSpPr>
        <p:spPr>
          <a:xfrm>
            <a:off x="6603155" y="2097065"/>
            <a:ext cx="3519791" cy="4400554"/>
          </a:xfrm>
          <a:custGeom>
            <a:avLst/>
            <a:gdLst>
              <a:gd name="connsiteX0" fmla="*/ 2734483 w 3519791"/>
              <a:gd name="connsiteY0" fmla="*/ 676 h 4400554"/>
              <a:gd name="connsiteX1" fmla="*/ 2852817 w 3519791"/>
              <a:gd name="connsiteY1" fmla="*/ 11434 h 4400554"/>
              <a:gd name="connsiteX2" fmla="*/ 3057212 w 3519791"/>
              <a:gd name="connsiteY2" fmla="*/ 22191 h 4400554"/>
              <a:gd name="connsiteX3" fmla="*/ 3132516 w 3519791"/>
              <a:gd name="connsiteY3" fmla="*/ 43707 h 4400554"/>
              <a:gd name="connsiteX4" fmla="*/ 3154031 w 3519791"/>
              <a:gd name="connsiteY4" fmla="*/ 75980 h 4400554"/>
              <a:gd name="connsiteX5" fmla="*/ 3186304 w 3519791"/>
              <a:gd name="connsiteY5" fmla="*/ 97495 h 4400554"/>
              <a:gd name="connsiteX6" fmla="*/ 3197061 w 3519791"/>
              <a:gd name="connsiteY6" fmla="*/ 129768 h 4400554"/>
              <a:gd name="connsiteX7" fmla="*/ 3218577 w 3519791"/>
              <a:gd name="connsiteY7" fmla="*/ 151283 h 4400554"/>
              <a:gd name="connsiteX8" fmla="*/ 3240092 w 3519791"/>
              <a:gd name="connsiteY8" fmla="*/ 237344 h 4400554"/>
              <a:gd name="connsiteX9" fmla="*/ 3261607 w 3519791"/>
              <a:gd name="connsiteY9" fmla="*/ 495528 h 4400554"/>
              <a:gd name="connsiteX10" fmla="*/ 3283123 w 3519791"/>
              <a:gd name="connsiteY10" fmla="*/ 560074 h 4400554"/>
              <a:gd name="connsiteX11" fmla="*/ 3293880 w 3519791"/>
              <a:gd name="connsiteY11" fmla="*/ 592347 h 4400554"/>
              <a:gd name="connsiteX12" fmla="*/ 3315396 w 3519791"/>
              <a:gd name="connsiteY12" fmla="*/ 613862 h 4400554"/>
              <a:gd name="connsiteX13" fmla="*/ 3336911 w 3519791"/>
              <a:gd name="connsiteY13" fmla="*/ 678408 h 4400554"/>
              <a:gd name="connsiteX14" fmla="*/ 3347669 w 3519791"/>
              <a:gd name="connsiteY14" fmla="*/ 710681 h 4400554"/>
              <a:gd name="connsiteX15" fmla="*/ 3379941 w 3519791"/>
              <a:gd name="connsiteY15" fmla="*/ 732196 h 4400554"/>
              <a:gd name="connsiteX16" fmla="*/ 3390699 w 3519791"/>
              <a:gd name="connsiteY16" fmla="*/ 764469 h 4400554"/>
              <a:gd name="connsiteX17" fmla="*/ 3422972 w 3519791"/>
              <a:gd name="connsiteY17" fmla="*/ 785984 h 4400554"/>
              <a:gd name="connsiteX18" fmla="*/ 3466003 w 3519791"/>
              <a:gd name="connsiteY18" fmla="*/ 872046 h 4400554"/>
              <a:gd name="connsiteX19" fmla="*/ 3476760 w 3519791"/>
              <a:gd name="connsiteY19" fmla="*/ 904319 h 4400554"/>
              <a:gd name="connsiteX20" fmla="*/ 3498276 w 3519791"/>
              <a:gd name="connsiteY20" fmla="*/ 925834 h 4400554"/>
              <a:gd name="connsiteX21" fmla="*/ 3519791 w 3519791"/>
              <a:gd name="connsiteY21" fmla="*/ 990380 h 4400554"/>
              <a:gd name="connsiteX22" fmla="*/ 3498276 w 3519791"/>
              <a:gd name="connsiteY22" fmla="*/ 1173260 h 4400554"/>
              <a:gd name="connsiteX23" fmla="*/ 3476760 w 3519791"/>
              <a:gd name="connsiteY23" fmla="*/ 1205533 h 4400554"/>
              <a:gd name="connsiteX24" fmla="*/ 3444487 w 3519791"/>
              <a:gd name="connsiteY24" fmla="*/ 1259321 h 4400554"/>
              <a:gd name="connsiteX25" fmla="*/ 3422972 w 3519791"/>
              <a:gd name="connsiteY25" fmla="*/ 1345382 h 4400554"/>
              <a:gd name="connsiteX26" fmla="*/ 3444487 w 3519791"/>
              <a:gd name="connsiteY26" fmla="*/ 1409928 h 4400554"/>
              <a:gd name="connsiteX27" fmla="*/ 3487518 w 3519791"/>
              <a:gd name="connsiteY27" fmla="*/ 1452959 h 4400554"/>
              <a:gd name="connsiteX28" fmla="*/ 3498276 w 3519791"/>
              <a:gd name="connsiteY28" fmla="*/ 1485231 h 4400554"/>
              <a:gd name="connsiteX29" fmla="*/ 3476760 w 3519791"/>
              <a:gd name="connsiteY29" fmla="*/ 1625081 h 4400554"/>
              <a:gd name="connsiteX30" fmla="*/ 3455245 w 3519791"/>
              <a:gd name="connsiteY30" fmla="*/ 1689627 h 4400554"/>
              <a:gd name="connsiteX31" fmla="*/ 3433730 w 3519791"/>
              <a:gd name="connsiteY31" fmla="*/ 1721900 h 4400554"/>
              <a:gd name="connsiteX32" fmla="*/ 3412214 w 3519791"/>
              <a:gd name="connsiteY32" fmla="*/ 1743415 h 4400554"/>
              <a:gd name="connsiteX33" fmla="*/ 3369184 w 3519791"/>
              <a:gd name="connsiteY33" fmla="*/ 1807961 h 4400554"/>
              <a:gd name="connsiteX34" fmla="*/ 3304638 w 3519791"/>
              <a:gd name="connsiteY34" fmla="*/ 1850991 h 4400554"/>
              <a:gd name="connsiteX35" fmla="*/ 3283123 w 3519791"/>
              <a:gd name="connsiteY35" fmla="*/ 1872507 h 4400554"/>
              <a:gd name="connsiteX36" fmla="*/ 3250850 w 3519791"/>
              <a:gd name="connsiteY36" fmla="*/ 1883264 h 4400554"/>
              <a:gd name="connsiteX37" fmla="*/ 3164789 w 3519791"/>
              <a:gd name="connsiteY37" fmla="*/ 1926295 h 4400554"/>
              <a:gd name="connsiteX38" fmla="*/ 3089485 w 3519791"/>
              <a:gd name="connsiteY38" fmla="*/ 1947810 h 4400554"/>
              <a:gd name="connsiteX39" fmla="*/ 3024939 w 3519791"/>
              <a:gd name="connsiteY39" fmla="*/ 1958568 h 4400554"/>
              <a:gd name="connsiteX40" fmla="*/ 2981909 w 3519791"/>
              <a:gd name="connsiteY40" fmla="*/ 1969326 h 4400554"/>
              <a:gd name="connsiteX41" fmla="*/ 2928120 w 3519791"/>
              <a:gd name="connsiteY41" fmla="*/ 1980083 h 4400554"/>
              <a:gd name="connsiteX42" fmla="*/ 2842059 w 3519791"/>
              <a:gd name="connsiteY42" fmla="*/ 2001599 h 4400554"/>
              <a:gd name="connsiteX43" fmla="*/ 2799029 w 3519791"/>
              <a:gd name="connsiteY43" fmla="*/ 2012356 h 4400554"/>
              <a:gd name="connsiteX44" fmla="*/ 2734483 w 3519791"/>
              <a:gd name="connsiteY44" fmla="*/ 2033871 h 4400554"/>
              <a:gd name="connsiteX45" fmla="*/ 2702210 w 3519791"/>
              <a:gd name="connsiteY45" fmla="*/ 2055387 h 4400554"/>
              <a:gd name="connsiteX46" fmla="*/ 2637664 w 3519791"/>
              <a:gd name="connsiteY46" fmla="*/ 2076902 h 4400554"/>
              <a:gd name="connsiteX47" fmla="*/ 2605391 w 3519791"/>
              <a:gd name="connsiteY47" fmla="*/ 2087660 h 4400554"/>
              <a:gd name="connsiteX48" fmla="*/ 2540845 w 3519791"/>
              <a:gd name="connsiteY48" fmla="*/ 2109175 h 4400554"/>
              <a:gd name="connsiteX49" fmla="*/ 2476299 w 3519791"/>
              <a:gd name="connsiteY49" fmla="*/ 2141448 h 4400554"/>
              <a:gd name="connsiteX50" fmla="*/ 2444026 w 3519791"/>
              <a:gd name="connsiteY50" fmla="*/ 2162963 h 4400554"/>
              <a:gd name="connsiteX51" fmla="*/ 2379480 w 3519791"/>
              <a:gd name="connsiteY51" fmla="*/ 2195236 h 4400554"/>
              <a:gd name="connsiteX52" fmla="*/ 2293419 w 3519791"/>
              <a:gd name="connsiteY52" fmla="*/ 2292055 h 4400554"/>
              <a:gd name="connsiteX53" fmla="*/ 2261146 w 3519791"/>
              <a:gd name="connsiteY53" fmla="*/ 2356601 h 4400554"/>
              <a:gd name="connsiteX54" fmla="*/ 2261146 w 3519791"/>
              <a:gd name="connsiteY54" fmla="*/ 2582511 h 4400554"/>
              <a:gd name="connsiteX55" fmla="*/ 2282661 w 3519791"/>
              <a:gd name="connsiteY55" fmla="*/ 2690088 h 4400554"/>
              <a:gd name="connsiteX56" fmla="*/ 2304177 w 3519791"/>
              <a:gd name="connsiteY56" fmla="*/ 2851453 h 4400554"/>
              <a:gd name="connsiteX57" fmla="*/ 2293419 w 3519791"/>
              <a:gd name="connsiteY57" fmla="*/ 3109636 h 4400554"/>
              <a:gd name="connsiteX58" fmla="*/ 2282661 w 3519791"/>
              <a:gd name="connsiteY58" fmla="*/ 3141909 h 4400554"/>
              <a:gd name="connsiteX59" fmla="*/ 2261146 w 3519791"/>
              <a:gd name="connsiteY59" fmla="*/ 3217213 h 4400554"/>
              <a:gd name="connsiteX60" fmla="*/ 2218116 w 3519791"/>
              <a:gd name="connsiteY60" fmla="*/ 3281759 h 4400554"/>
              <a:gd name="connsiteX61" fmla="*/ 2185843 w 3519791"/>
              <a:gd name="connsiteY61" fmla="*/ 3335547 h 4400554"/>
              <a:gd name="connsiteX62" fmla="*/ 2153570 w 3519791"/>
              <a:gd name="connsiteY62" fmla="*/ 3400093 h 4400554"/>
              <a:gd name="connsiteX63" fmla="*/ 2132054 w 3519791"/>
              <a:gd name="connsiteY63" fmla="*/ 3421608 h 4400554"/>
              <a:gd name="connsiteX64" fmla="*/ 2078266 w 3519791"/>
              <a:gd name="connsiteY64" fmla="*/ 3486154 h 4400554"/>
              <a:gd name="connsiteX65" fmla="*/ 2045993 w 3519791"/>
              <a:gd name="connsiteY65" fmla="*/ 3539942 h 4400554"/>
              <a:gd name="connsiteX66" fmla="*/ 1981447 w 3519791"/>
              <a:gd name="connsiteY66" fmla="*/ 3626003 h 4400554"/>
              <a:gd name="connsiteX67" fmla="*/ 1949174 w 3519791"/>
              <a:gd name="connsiteY67" fmla="*/ 3679791 h 4400554"/>
              <a:gd name="connsiteX68" fmla="*/ 1938417 w 3519791"/>
              <a:gd name="connsiteY68" fmla="*/ 3712064 h 4400554"/>
              <a:gd name="connsiteX69" fmla="*/ 1916901 w 3519791"/>
              <a:gd name="connsiteY69" fmla="*/ 3733580 h 4400554"/>
              <a:gd name="connsiteX70" fmla="*/ 1873871 w 3519791"/>
              <a:gd name="connsiteY70" fmla="*/ 3798126 h 4400554"/>
              <a:gd name="connsiteX71" fmla="*/ 1852356 w 3519791"/>
              <a:gd name="connsiteY71" fmla="*/ 3830399 h 4400554"/>
              <a:gd name="connsiteX72" fmla="*/ 1830840 w 3519791"/>
              <a:gd name="connsiteY72" fmla="*/ 3851914 h 4400554"/>
              <a:gd name="connsiteX73" fmla="*/ 1820083 w 3519791"/>
              <a:gd name="connsiteY73" fmla="*/ 3884187 h 4400554"/>
              <a:gd name="connsiteX74" fmla="*/ 1798567 w 3519791"/>
              <a:gd name="connsiteY74" fmla="*/ 3905702 h 4400554"/>
              <a:gd name="connsiteX75" fmla="*/ 1777052 w 3519791"/>
              <a:gd name="connsiteY75" fmla="*/ 3970248 h 4400554"/>
              <a:gd name="connsiteX76" fmla="*/ 1766294 w 3519791"/>
              <a:gd name="connsiteY76" fmla="*/ 4002521 h 4400554"/>
              <a:gd name="connsiteX77" fmla="*/ 1723264 w 3519791"/>
              <a:gd name="connsiteY77" fmla="*/ 4067067 h 4400554"/>
              <a:gd name="connsiteX78" fmla="*/ 1712506 w 3519791"/>
              <a:gd name="connsiteY78" fmla="*/ 4099340 h 4400554"/>
              <a:gd name="connsiteX79" fmla="*/ 1680233 w 3519791"/>
              <a:gd name="connsiteY79" fmla="*/ 4131613 h 4400554"/>
              <a:gd name="connsiteX80" fmla="*/ 1669476 w 3519791"/>
              <a:gd name="connsiteY80" fmla="*/ 4163886 h 4400554"/>
              <a:gd name="connsiteX81" fmla="*/ 1615687 w 3519791"/>
              <a:gd name="connsiteY81" fmla="*/ 4206916 h 4400554"/>
              <a:gd name="connsiteX82" fmla="*/ 1518869 w 3519791"/>
              <a:gd name="connsiteY82" fmla="*/ 4282220 h 4400554"/>
              <a:gd name="connsiteX83" fmla="*/ 1454323 w 3519791"/>
              <a:gd name="connsiteY83" fmla="*/ 4303735 h 4400554"/>
              <a:gd name="connsiteX84" fmla="*/ 1422050 w 3519791"/>
              <a:gd name="connsiteY84" fmla="*/ 4314493 h 4400554"/>
              <a:gd name="connsiteX85" fmla="*/ 1400534 w 3519791"/>
              <a:gd name="connsiteY85" fmla="*/ 4336008 h 4400554"/>
              <a:gd name="connsiteX86" fmla="*/ 1292958 w 3519791"/>
              <a:gd name="connsiteY86" fmla="*/ 4368281 h 4400554"/>
              <a:gd name="connsiteX87" fmla="*/ 1260685 w 3519791"/>
              <a:gd name="connsiteY87" fmla="*/ 4379039 h 4400554"/>
              <a:gd name="connsiteX88" fmla="*/ 1131593 w 3519791"/>
              <a:gd name="connsiteY88" fmla="*/ 4400554 h 4400554"/>
              <a:gd name="connsiteX89" fmla="*/ 798106 w 3519791"/>
              <a:gd name="connsiteY89" fmla="*/ 4389796 h 4400554"/>
              <a:gd name="connsiteX90" fmla="*/ 712045 w 3519791"/>
              <a:gd name="connsiteY90" fmla="*/ 4379039 h 4400554"/>
              <a:gd name="connsiteX91" fmla="*/ 518407 w 3519791"/>
              <a:gd name="connsiteY91" fmla="*/ 4346766 h 4400554"/>
              <a:gd name="connsiteX92" fmla="*/ 464619 w 3519791"/>
              <a:gd name="connsiteY92" fmla="*/ 4336008 h 4400554"/>
              <a:gd name="connsiteX93" fmla="*/ 432346 w 3519791"/>
              <a:gd name="connsiteY93" fmla="*/ 4325250 h 4400554"/>
              <a:gd name="connsiteX94" fmla="*/ 378558 w 3519791"/>
              <a:gd name="connsiteY94" fmla="*/ 4314493 h 4400554"/>
              <a:gd name="connsiteX95" fmla="*/ 314012 w 3519791"/>
              <a:gd name="connsiteY95" fmla="*/ 4292977 h 4400554"/>
              <a:gd name="connsiteX96" fmla="*/ 249466 w 3519791"/>
              <a:gd name="connsiteY96" fmla="*/ 4249947 h 4400554"/>
              <a:gd name="connsiteX97" fmla="*/ 163405 w 3519791"/>
              <a:gd name="connsiteY97" fmla="*/ 4185401 h 4400554"/>
              <a:gd name="connsiteX98" fmla="*/ 131132 w 3519791"/>
              <a:gd name="connsiteY98" fmla="*/ 4174643 h 4400554"/>
              <a:gd name="connsiteX99" fmla="*/ 45071 w 3519791"/>
              <a:gd name="connsiteY99" fmla="*/ 4110097 h 4400554"/>
              <a:gd name="connsiteX100" fmla="*/ 23556 w 3519791"/>
              <a:gd name="connsiteY100" fmla="*/ 4077824 h 4400554"/>
              <a:gd name="connsiteX101" fmla="*/ 12798 w 3519791"/>
              <a:gd name="connsiteY101" fmla="*/ 4034794 h 4400554"/>
              <a:gd name="connsiteX102" fmla="*/ 12798 w 3519791"/>
              <a:gd name="connsiteY102" fmla="*/ 3679791 h 4400554"/>
              <a:gd name="connsiteX103" fmla="*/ 34313 w 3519791"/>
              <a:gd name="connsiteY103" fmla="*/ 3593730 h 4400554"/>
              <a:gd name="connsiteX104" fmla="*/ 55829 w 3519791"/>
              <a:gd name="connsiteY104" fmla="*/ 3561457 h 4400554"/>
              <a:gd name="connsiteX105" fmla="*/ 120374 w 3519791"/>
              <a:gd name="connsiteY105" fmla="*/ 3443123 h 4400554"/>
              <a:gd name="connsiteX106" fmla="*/ 141890 w 3519791"/>
              <a:gd name="connsiteY106" fmla="*/ 3410850 h 4400554"/>
              <a:gd name="connsiteX107" fmla="*/ 163405 w 3519791"/>
              <a:gd name="connsiteY107" fmla="*/ 3378577 h 4400554"/>
              <a:gd name="connsiteX108" fmla="*/ 195678 w 3519791"/>
              <a:gd name="connsiteY108" fmla="*/ 3346304 h 4400554"/>
              <a:gd name="connsiteX109" fmla="*/ 227951 w 3519791"/>
              <a:gd name="connsiteY109" fmla="*/ 3281759 h 4400554"/>
              <a:gd name="connsiteX110" fmla="*/ 249466 w 3519791"/>
              <a:gd name="connsiteY110" fmla="*/ 3260243 h 4400554"/>
              <a:gd name="connsiteX111" fmla="*/ 292497 w 3519791"/>
              <a:gd name="connsiteY111" fmla="*/ 3195697 h 4400554"/>
              <a:gd name="connsiteX112" fmla="*/ 314012 w 3519791"/>
              <a:gd name="connsiteY112" fmla="*/ 3163424 h 4400554"/>
              <a:gd name="connsiteX113" fmla="*/ 346285 w 3519791"/>
              <a:gd name="connsiteY113" fmla="*/ 3131151 h 4400554"/>
              <a:gd name="connsiteX114" fmla="*/ 378558 w 3519791"/>
              <a:gd name="connsiteY114" fmla="*/ 3109636 h 4400554"/>
              <a:gd name="connsiteX115" fmla="*/ 421589 w 3519791"/>
              <a:gd name="connsiteY115" fmla="*/ 3055848 h 4400554"/>
              <a:gd name="connsiteX116" fmla="*/ 475377 w 3519791"/>
              <a:gd name="connsiteY116" fmla="*/ 2980544 h 4400554"/>
              <a:gd name="connsiteX117" fmla="*/ 507650 w 3519791"/>
              <a:gd name="connsiteY117" fmla="*/ 2915999 h 4400554"/>
              <a:gd name="connsiteX118" fmla="*/ 529165 w 3519791"/>
              <a:gd name="connsiteY118" fmla="*/ 2894483 h 4400554"/>
              <a:gd name="connsiteX119" fmla="*/ 561438 w 3519791"/>
              <a:gd name="connsiteY119" fmla="*/ 2851453 h 4400554"/>
              <a:gd name="connsiteX120" fmla="*/ 582953 w 3519791"/>
              <a:gd name="connsiteY120" fmla="*/ 2819180 h 4400554"/>
              <a:gd name="connsiteX121" fmla="*/ 604469 w 3519791"/>
              <a:gd name="connsiteY121" fmla="*/ 2797664 h 4400554"/>
              <a:gd name="connsiteX122" fmla="*/ 625984 w 3519791"/>
              <a:gd name="connsiteY122" fmla="*/ 2765391 h 4400554"/>
              <a:gd name="connsiteX123" fmla="*/ 658257 w 3519791"/>
              <a:gd name="connsiteY123" fmla="*/ 2722361 h 4400554"/>
              <a:gd name="connsiteX124" fmla="*/ 679772 w 3519791"/>
              <a:gd name="connsiteY124" fmla="*/ 2690088 h 4400554"/>
              <a:gd name="connsiteX125" fmla="*/ 712045 w 3519791"/>
              <a:gd name="connsiteY125" fmla="*/ 2657815 h 4400554"/>
              <a:gd name="connsiteX126" fmla="*/ 755076 w 3519791"/>
              <a:gd name="connsiteY126" fmla="*/ 2593269 h 4400554"/>
              <a:gd name="connsiteX127" fmla="*/ 765833 w 3519791"/>
              <a:gd name="connsiteY127" fmla="*/ 2560996 h 4400554"/>
              <a:gd name="connsiteX128" fmla="*/ 787349 w 3519791"/>
              <a:gd name="connsiteY128" fmla="*/ 2539481 h 4400554"/>
              <a:gd name="connsiteX129" fmla="*/ 830379 w 3519791"/>
              <a:gd name="connsiteY129" fmla="*/ 2464177 h 4400554"/>
              <a:gd name="connsiteX130" fmla="*/ 862652 w 3519791"/>
              <a:gd name="connsiteY130" fmla="*/ 2421147 h 4400554"/>
              <a:gd name="connsiteX131" fmla="*/ 884167 w 3519791"/>
              <a:gd name="connsiteY131" fmla="*/ 2378116 h 4400554"/>
              <a:gd name="connsiteX132" fmla="*/ 905683 w 3519791"/>
              <a:gd name="connsiteY132" fmla="*/ 2356601 h 4400554"/>
              <a:gd name="connsiteX133" fmla="*/ 948713 w 3519791"/>
              <a:gd name="connsiteY133" fmla="*/ 2292055 h 4400554"/>
              <a:gd name="connsiteX134" fmla="*/ 970229 w 3519791"/>
              <a:gd name="connsiteY134" fmla="*/ 2259782 h 4400554"/>
              <a:gd name="connsiteX135" fmla="*/ 991744 w 3519791"/>
              <a:gd name="connsiteY135" fmla="*/ 2227509 h 4400554"/>
              <a:gd name="connsiteX136" fmla="*/ 1013259 w 3519791"/>
              <a:gd name="connsiteY136" fmla="*/ 2195236 h 4400554"/>
              <a:gd name="connsiteX137" fmla="*/ 1077805 w 3519791"/>
              <a:gd name="connsiteY137" fmla="*/ 2130690 h 4400554"/>
              <a:gd name="connsiteX138" fmla="*/ 1120836 w 3519791"/>
              <a:gd name="connsiteY138" fmla="*/ 2076902 h 4400554"/>
              <a:gd name="connsiteX139" fmla="*/ 1163866 w 3519791"/>
              <a:gd name="connsiteY139" fmla="*/ 2001599 h 4400554"/>
              <a:gd name="connsiteX140" fmla="*/ 1185381 w 3519791"/>
              <a:gd name="connsiteY140" fmla="*/ 1980083 h 4400554"/>
              <a:gd name="connsiteX141" fmla="*/ 1228412 w 3519791"/>
              <a:gd name="connsiteY141" fmla="*/ 1915537 h 4400554"/>
              <a:gd name="connsiteX142" fmla="*/ 1260685 w 3519791"/>
              <a:gd name="connsiteY142" fmla="*/ 1872507 h 4400554"/>
              <a:gd name="connsiteX143" fmla="*/ 1303716 w 3519791"/>
              <a:gd name="connsiteY143" fmla="*/ 1807961 h 4400554"/>
              <a:gd name="connsiteX144" fmla="*/ 1335989 w 3519791"/>
              <a:gd name="connsiteY144" fmla="*/ 1764930 h 4400554"/>
              <a:gd name="connsiteX145" fmla="*/ 1357504 w 3519791"/>
              <a:gd name="connsiteY145" fmla="*/ 1732657 h 4400554"/>
              <a:gd name="connsiteX146" fmla="*/ 1389777 w 3519791"/>
              <a:gd name="connsiteY146" fmla="*/ 1689627 h 4400554"/>
              <a:gd name="connsiteX147" fmla="*/ 1411292 w 3519791"/>
              <a:gd name="connsiteY147" fmla="*/ 1657354 h 4400554"/>
              <a:gd name="connsiteX148" fmla="*/ 1443565 w 3519791"/>
              <a:gd name="connsiteY148" fmla="*/ 1625081 h 4400554"/>
              <a:gd name="connsiteX149" fmla="*/ 1486596 w 3519791"/>
              <a:gd name="connsiteY149" fmla="*/ 1560535 h 4400554"/>
              <a:gd name="connsiteX150" fmla="*/ 1508111 w 3519791"/>
              <a:gd name="connsiteY150" fmla="*/ 1528262 h 4400554"/>
              <a:gd name="connsiteX151" fmla="*/ 1604930 w 3519791"/>
              <a:gd name="connsiteY151" fmla="*/ 1420686 h 4400554"/>
              <a:gd name="connsiteX152" fmla="*/ 1669476 w 3519791"/>
              <a:gd name="connsiteY152" fmla="*/ 1377655 h 4400554"/>
              <a:gd name="connsiteX153" fmla="*/ 1701749 w 3519791"/>
              <a:gd name="connsiteY153" fmla="*/ 1356140 h 4400554"/>
              <a:gd name="connsiteX154" fmla="*/ 1777052 w 3519791"/>
              <a:gd name="connsiteY154" fmla="*/ 1313109 h 4400554"/>
              <a:gd name="connsiteX155" fmla="*/ 1820083 w 3519791"/>
              <a:gd name="connsiteY155" fmla="*/ 1291594 h 4400554"/>
              <a:gd name="connsiteX156" fmla="*/ 1938417 w 3519791"/>
              <a:gd name="connsiteY156" fmla="*/ 1227048 h 4400554"/>
              <a:gd name="connsiteX157" fmla="*/ 2035236 w 3519791"/>
              <a:gd name="connsiteY157" fmla="*/ 1140987 h 4400554"/>
              <a:gd name="connsiteX158" fmla="*/ 2089024 w 3519791"/>
              <a:gd name="connsiteY158" fmla="*/ 1097956 h 4400554"/>
              <a:gd name="connsiteX159" fmla="*/ 2121297 w 3519791"/>
              <a:gd name="connsiteY159" fmla="*/ 1065683 h 4400554"/>
              <a:gd name="connsiteX160" fmla="*/ 2153570 w 3519791"/>
              <a:gd name="connsiteY160" fmla="*/ 1044168 h 4400554"/>
              <a:gd name="connsiteX161" fmla="*/ 2218116 w 3519791"/>
              <a:gd name="connsiteY161" fmla="*/ 979622 h 4400554"/>
              <a:gd name="connsiteX162" fmla="*/ 2271904 w 3519791"/>
              <a:gd name="connsiteY162" fmla="*/ 925834 h 4400554"/>
              <a:gd name="connsiteX163" fmla="*/ 2304177 w 3519791"/>
              <a:gd name="connsiteY163" fmla="*/ 915076 h 4400554"/>
              <a:gd name="connsiteX164" fmla="*/ 2400996 w 3519791"/>
              <a:gd name="connsiteY164" fmla="*/ 872046 h 4400554"/>
              <a:gd name="connsiteX165" fmla="*/ 2487057 w 3519791"/>
              <a:gd name="connsiteY165" fmla="*/ 850530 h 4400554"/>
              <a:gd name="connsiteX166" fmla="*/ 2519330 w 3519791"/>
              <a:gd name="connsiteY166" fmla="*/ 829015 h 4400554"/>
              <a:gd name="connsiteX167" fmla="*/ 2540845 w 3519791"/>
              <a:gd name="connsiteY167" fmla="*/ 764469 h 4400554"/>
              <a:gd name="connsiteX168" fmla="*/ 2551603 w 3519791"/>
              <a:gd name="connsiteY168" fmla="*/ 506286 h 4400554"/>
              <a:gd name="connsiteX169" fmla="*/ 2562360 w 3519791"/>
              <a:gd name="connsiteY169" fmla="*/ 474013 h 4400554"/>
              <a:gd name="connsiteX170" fmla="*/ 2583876 w 3519791"/>
              <a:gd name="connsiteY170" fmla="*/ 441740 h 4400554"/>
              <a:gd name="connsiteX171" fmla="*/ 2605391 w 3519791"/>
              <a:gd name="connsiteY171" fmla="*/ 377194 h 4400554"/>
              <a:gd name="connsiteX172" fmla="*/ 2616149 w 3519791"/>
              <a:gd name="connsiteY172" fmla="*/ 344921 h 4400554"/>
              <a:gd name="connsiteX173" fmla="*/ 2626906 w 3519791"/>
              <a:gd name="connsiteY173" fmla="*/ 75980 h 4400554"/>
              <a:gd name="connsiteX174" fmla="*/ 2669937 w 3519791"/>
              <a:gd name="connsiteY174" fmla="*/ 32949 h 4400554"/>
              <a:gd name="connsiteX175" fmla="*/ 2734483 w 3519791"/>
              <a:gd name="connsiteY175" fmla="*/ 676 h 440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3519791" h="4400554">
                <a:moveTo>
                  <a:pt x="2734483" y="676"/>
                </a:moveTo>
                <a:cubicBezTo>
                  <a:pt x="2764963" y="-2910"/>
                  <a:pt x="2813297" y="8799"/>
                  <a:pt x="2852817" y="11434"/>
                </a:cubicBezTo>
                <a:cubicBezTo>
                  <a:pt x="2920892" y="15972"/>
                  <a:pt x="2989243" y="16281"/>
                  <a:pt x="3057212" y="22191"/>
                </a:cubicBezTo>
                <a:cubicBezTo>
                  <a:pt x="3075488" y="23780"/>
                  <a:pt x="3113640" y="37415"/>
                  <a:pt x="3132516" y="43707"/>
                </a:cubicBezTo>
                <a:cubicBezTo>
                  <a:pt x="3139688" y="54465"/>
                  <a:pt x="3144889" y="66838"/>
                  <a:pt x="3154031" y="75980"/>
                </a:cubicBezTo>
                <a:cubicBezTo>
                  <a:pt x="3163173" y="85122"/>
                  <a:pt x="3178227" y="87399"/>
                  <a:pt x="3186304" y="97495"/>
                </a:cubicBezTo>
                <a:cubicBezTo>
                  <a:pt x="3193388" y="106350"/>
                  <a:pt x="3191227" y="120044"/>
                  <a:pt x="3197061" y="129768"/>
                </a:cubicBezTo>
                <a:cubicBezTo>
                  <a:pt x="3202279" y="138465"/>
                  <a:pt x="3211405" y="144111"/>
                  <a:pt x="3218577" y="151283"/>
                </a:cubicBezTo>
                <a:cubicBezTo>
                  <a:pt x="3225749" y="179970"/>
                  <a:pt x="3238615" y="207811"/>
                  <a:pt x="3240092" y="237344"/>
                </a:cubicBezTo>
                <a:cubicBezTo>
                  <a:pt x="3246113" y="357761"/>
                  <a:pt x="3234563" y="405380"/>
                  <a:pt x="3261607" y="495528"/>
                </a:cubicBezTo>
                <a:cubicBezTo>
                  <a:pt x="3268124" y="517251"/>
                  <a:pt x="3275951" y="538559"/>
                  <a:pt x="3283123" y="560074"/>
                </a:cubicBezTo>
                <a:cubicBezTo>
                  <a:pt x="3286709" y="570832"/>
                  <a:pt x="3285862" y="584329"/>
                  <a:pt x="3293880" y="592347"/>
                </a:cubicBezTo>
                <a:lnTo>
                  <a:pt x="3315396" y="613862"/>
                </a:lnTo>
                <a:lnTo>
                  <a:pt x="3336911" y="678408"/>
                </a:lnTo>
                <a:cubicBezTo>
                  <a:pt x="3340497" y="689166"/>
                  <a:pt x="3338234" y="704391"/>
                  <a:pt x="3347669" y="710681"/>
                </a:cubicBezTo>
                <a:lnTo>
                  <a:pt x="3379941" y="732196"/>
                </a:lnTo>
                <a:cubicBezTo>
                  <a:pt x="3383527" y="742954"/>
                  <a:pt x="3383615" y="755614"/>
                  <a:pt x="3390699" y="764469"/>
                </a:cubicBezTo>
                <a:cubicBezTo>
                  <a:pt x="3398776" y="774565"/>
                  <a:pt x="3416120" y="775020"/>
                  <a:pt x="3422972" y="785984"/>
                </a:cubicBezTo>
                <a:cubicBezTo>
                  <a:pt x="3505381" y="917839"/>
                  <a:pt x="3402651" y="808694"/>
                  <a:pt x="3466003" y="872046"/>
                </a:cubicBezTo>
                <a:cubicBezTo>
                  <a:pt x="3469589" y="882804"/>
                  <a:pt x="3470926" y="894595"/>
                  <a:pt x="3476760" y="904319"/>
                </a:cubicBezTo>
                <a:cubicBezTo>
                  <a:pt x="3481978" y="913016"/>
                  <a:pt x="3493740" y="916762"/>
                  <a:pt x="3498276" y="925834"/>
                </a:cubicBezTo>
                <a:cubicBezTo>
                  <a:pt x="3508419" y="946119"/>
                  <a:pt x="3519791" y="990380"/>
                  <a:pt x="3519791" y="990380"/>
                </a:cubicBezTo>
                <a:cubicBezTo>
                  <a:pt x="3518093" y="1014158"/>
                  <a:pt x="3522725" y="1124362"/>
                  <a:pt x="3498276" y="1173260"/>
                </a:cubicBezTo>
                <a:cubicBezTo>
                  <a:pt x="3492494" y="1184824"/>
                  <a:pt x="3483932" y="1194775"/>
                  <a:pt x="3476760" y="1205533"/>
                </a:cubicBezTo>
                <a:cubicBezTo>
                  <a:pt x="3446287" y="1296957"/>
                  <a:pt x="3488787" y="1185488"/>
                  <a:pt x="3444487" y="1259321"/>
                </a:cubicBezTo>
                <a:cubicBezTo>
                  <a:pt x="3434565" y="1275857"/>
                  <a:pt x="3425285" y="1333819"/>
                  <a:pt x="3422972" y="1345382"/>
                </a:cubicBezTo>
                <a:cubicBezTo>
                  <a:pt x="3430144" y="1366897"/>
                  <a:pt x="3428450" y="1393891"/>
                  <a:pt x="3444487" y="1409928"/>
                </a:cubicBezTo>
                <a:lnTo>
                  <a:pt x="3487518" y="1452959"/>
                </a:lnTo>
                <a:cubicBezTo>
                  <a:pt x="3491104" y="1463716"/>
                  <a:pt x="3498276" y="1473892"/>
                  <a:pt x="3498276" y="1485231"/>
                </a:cubicBezTo>
                <a:cubicBezTo>
                  <a:pt x="3498276" y="1528164"/>
                  <a:pt x="3489752" y="1581775"/>
                  <a:pt x="3476760" y="1625081"/>
                </a:cubicBezTo>
                <a:cubicBezTo>
                  <a:pt x="3470243" y="1646804"/>
                  <a:pt x="3467825" y="1670757"/>
                  <a:pt x="3455245" y="1689627"/>
                </a:cubicBezTo>
                <a:cubicBezTo>
                  <a:pt x="3448073" y="1700385"/>
                  <a:pt x="3441807" y="1711804"/>
                  <a:pt x="3433730" y="1721900"/>
                </a:cubicBezTo>
                <a:cubicBezTo>
                  <a:pt x="3427394" y="1729820"/>
                  <a:pt x="3418300" y="1735301"/>
                  <a:pt x="3412214" y="1743415"/>
                </a:cubicBezTo>
                <a:cubicBezTo>
                  <a:pt x="3396699" y="1764101"/>
                  <a:pt x="3390699" y="1793618"/>
                  <a:pt x="3369184" y="1807961"/>
                </a:cubicBezTo>
                <a:cubicBezTo>
                  <a:pt x="3347669" y="1822304"/>
                  <a:pt x="3322922" y="1832706"/>
                  <a:pt x="3304638" y="1850991"/>
                </a:cubicBezTo>
                <a:cubicBezTo>
                  <a:pt x="3297466" y="1858163"/>
                  <a:pt x="3291820" y="1867289"/>
                  <a:pt x="3283123" y="1872507"/>
                </a:cubicBezTo>
                <a:cubicBezTo>
                  <a:pt x="3273399" y="1878341"/>
                  <a:pt x="3261608" y="1879678"/>
                  <a:pt x="3250850" y="1883264"/>
                </a:cubicBezTo>
                <a:cubicBezTo>
                  <a:pt x="3213297" y="1920817"/>
                  <a:pt x="3238957" y="1901572"/>
                  <a:pt x="3164789" y="1926295"/>
                </a:cubicBezTo>
                <a:cubicBezTo>
                  <a:pt x="3134022" y="1936551"/>
                  <a:pt x="3123265" y="1941054"/>
                  <a:pt x="3089485" y="1947810"/>
                </a:cubicBezTo>
                <a:cubicBezTo>
                  <a:pt x="3068096" y="1952088"/>
                  <a:pt x="3046328" y="1954290"/>
                  <a:pt x="3024939" y="1958568"/>
                </a:cubicBezTo>
                <a:cubicBezTo>
                  <a:pt x="3010441" y="1961468"/>
                  <a:pt x="2996342" y="1966119"/>
                  <a:pt x="2981909" y="1969326"/>
                </a:cubicBezTo>
                <a:cubicBezTo>
                  <a:pt x="2964060" y="1973292"/>
                  <a:pt x="2945936" y="1975972"/>
                  <a:pt x="2928120" y="1980083"/>
                </a:cubicBezTo>
                <a:cubicBezTo>
                  <a:pt x="2899307" y="1986732"/>
                  <a:pt x="2870746" y="1994427"/>
                  <a:pt x="2842059" y="2001599"/>
                </a:cubicBezTo>
                <a:cubicBezTo>
                  <a:pt x="2827716" y="2005185"/>
                  <a:pt x="2813055" y="2007681"/>
                  <a:pt x="2799029" y="2012356"/>
                </a:cubicBezTo>
                <a:lnTo>
                  <a:pt x="2734483" y="2033871"/>
                </a:lnTo>
                <a:cubicBezTo>
                  <a:pt x="2723725" y="2041043"/>
                  <a:pt x="2714025" y="2050136"/>
                  <a:pt x="2702210" y="2055387"/>
                </a:cubicBezTo>
                <a:cubicBezTo>
                  <a:pt x="2681486" y="2064598"/>
                  <a:pt x="2659179" y="2069730"/>
                  <a:pt x="2637664" y="2076902"/>
                </a:cubicBezTo>
                <a:lnTo>
                  <a:pt x="2605391" y="2087660"/>
                </a:lnTo>
                <a:cubicBezTo>
                  <a:pt x="2605386" y="2087662"/>
                  <a:pt x="2540849" y="2109172"/>
                  <a:pt x="2540845" y="2109175"/>
                </a:cubicBezTo>
                <a:cubicBezTo>
                  <a:pt x="2448355" y="2170834"/>
                  <a:pt x="2565376" y="2096909"/>
                  <a:pt x="2476299" y="2141448"/>
                </a:cubicBezTo>
                <a:cubicBezTo>
                  <a:pt x="2464735" y="2147230"/>
                  <a:pt x="2455590" y="2157181"/>
                  <a:pt x="2444026" y="2162963"/>
                </a:cubicBezTo>
                <a:cubicBezTo>
                  <a:pt x="2401305" y="2184324"/>
                  <a:pt x="2419116" y="2160004"/>
                  <a:pt x="2379480" y="2195236"/>
                </a:cubicBezTo>
                <a:cubicBezTo>
                  <a:pt x="2353818" y="2218047"/>
                  <a:pt x="2311405" y="2256084"/>
                  <a:pt x="2293419" y="2292055"/>
                </a:cubicBezTo>
                <a:cubicBezTo>
                  <a:pt x="2248880" y="2381132"/>
                  <a:pt x="2322805" y="2264111"/>
                  <a:pt x="2261146" y="2356601"/>
                </a:cubicBezTo>
                <a:cubicBezTo>
                  <a:pt x="2231351" y="2445991"/>
                  <a:pt x="2241759" y="2401557"/>
                  <a:pt x="2261146" y="2582511"/>
                </a:cubicBezTo>
                <a:cubicBezTo>
                  <a:pt x="2265042" y="2618872"/>
                  <a:pt x="2278125" y="2653801"/>
                  <a:pt x="2282661" y="2690088"/>
                </a:cubicBezTo>
                <a:cubicBezTo>
                  <a:pt x="2296564" y="2801309"/>
                  <a:pt x="2289330" y="2747529"/>
                  <a:pt x="2304177" y="2851453"/>
                </a:cubicBezTo>
                <a:cubicBezTo>
                  <a:pt x="2300591" y="2937514"/>
                  <a:pt x="2299782" y="3023736"/>
                  <a:pt x="2293419" y="3109636"/>
                </a:cubicBezTo>
                <a:cubicBezTo>
                  <a:pt x="2292581" y="3120945"/>
                  <a:pt x="2285776" y="3131006"/>
                  <a:pt x="2282661" y="3141909"/>
                </a:cubicBezTo>
                <a:cubicBezTo>
                  <a:pt x="2279382" y="3153384"/>
                  <a:pt x="2268735" y="3203553"/>
                  <a:pt x="2261146" y="3217213"/>
                </a:cubicBezTo>
                <a:cubicBezTo>
                  <a:pt x="2248588" y="3239817"/>
                  <a:pt x="2226294" y="3257228"/>
                  <a:pt x="2218116" y="3281759"/>
                </a:cubicBezTo>
                <a:cubicBezTo>
                  <a:pt x="2204150" y="3323653"/>
                  <a:pt x="2215376" y="3306013"/>
                  <a:pt x="2185843" y="3335547"/>
                </a:cubicBezTo>
                <a:cubicBezTo>
                  <a:pt x="2174481" y="3369632"/>
                  <a:pt x="2177402" y="3370303"/>
                  <a:pt x="2153570" y="3400093"/>
                </a:cubicBezTo>
                <a:cubicBezTo>
                  <a:pt x="2147234" y="3408013"/>
                  <a:pt x="2138390" y="3413688"/>
                  <a:pt x="2132054" y="3421608"/>
                </a:cubicBezTo>
                <a:cubicBezTo>
                  <a:pt x="2072139" y="3496500"/>
                  <a:pt x="2154936" y="3409484"/>
                  <a:pt x="2078266" y="3486154"/>
                </a:cubicBezTo>
                <a:cubicBezTo>
                  <a:pt x="2057698" y="3547863"/>
                  <a:pt x="2081434" y="3492687"/>
                  <a:pt x="2045993" y="3539942"/>
                </a:cubicBezTo>
                <a:cubicBezTo>
                  <a:pt x="1973008" y="3637255"/>
                  <a:pt x="2030791" y="3576662"/>
                  <a:pt x="1981447" y="3626003"/>
                </a:cubicBezTo>
                <a:cubicBezTo>
                  <a:pt x="1950974" y="3717427"/>
                  <a:pt x="1993474" y="3605958"/>
                  <a:pt x="1949174" y="3679791"/>
                </a:cubicBezTo>
                <a:cubicBezTo>
                  <a:pt x="1943340" y="3689515"/>
                  <a:pt x="1944251" y="3702340"/>
                  <a:pt x="1938417" y="3712064"/>
                </a:cubicBezTo>
                <a:cubicBezTo>
                  <a:pt x="1933199" y="3720761"/>
                  <a:pt x="1922987" y="3725466"/>
                  <a:pt x="1916901" y="3733580"/>
                </a:cubicBezTo>
                <a:cubicBezTo>
                  <a:pt x="1901386" y="3754267"/>
                  <a:pt x="1888214" y="3776611"/>
                  <a:pt x="1873871" y="3798126"/>
                </a:cubicBezTo>
                <a:cubicBezTo>
                  <a:pt x="1866699" y="3808884"/>
                  <a:pt x="1861498" y="3821257"/>
                  <a:pt x="1852356" y="3830399"/>
                </a:cubicBezTo>
                <a:lnTo>
                  <a:pt x="1830840" y="3851914"/>
                </a:lnTo>
                <a:cubicBezTo>
                  <a:pt x="1827254" y="3862672"/>
                  <a:pt x="1825917" y="3874463"/>
                  <a:pt x="1820083" y="3884187"/>
                </a:cubicBezTo>
                <a:cubicBezTo>
                  <a:pt x="1814865" y="3892884"/>
                  <a:pt x="1803103" y="3896630"/>
                  <a:pt x="1798567" y="3905702"/>
                </a:cubicBezTo>
                <a:cubicBezTo>
                  <a:pt x="1788424" y="3925987"/>
                  <a:pt x="1784224" y="3948733"/>
                  <a:pt x="1777052" y="3970248"/>
                </a:cubicBezTo>
                <a:cubicBezTo>
                  <a:pt x="1773466" y="3981006"/>
                  <a:pt x="1772584" y="3993086"/>
                  <a:pt x="1766294" y="4002521"/>
                </a:cubicBezTo>
                <a:cubicBezTo>
                  <a:pt x="1751951" y="4024036"/>
                  <a:pt x="1731441" y="4042536"/>
                  <a:pt x="1723264" y="4067067"/>
                </a:cubicBezTo>
                <a:cubicBezTo>
                  <a:pt x="1719678" y="4077825"/>
                  <a:pt x="1718796" y="4089905"/>
                  <a:pt x="1712506" y="4099340"/>
                </a:cubicBezTo>
                <a:cubicBezTo>
                  <a:pt x="1704067" y="4111998"/>
                  <a:pt x="1690991" y="4120855"/>
                  <a:pt x="1680233" y="4131613"/>
                </a:cubicBezTo>
                <a:cubicBezTo>
                  <a:pt x="1676647" y="4142371"/>
                  <a:pt x="1675310" y="4154162"/>
                  <a:pt x="1669476" y="4163886"/>
                </a:cubicBezTo>
                <a:cubicBezTo>
                  <a:pt x="1656958" y="4184749"/>
                  <a:pt x="1633275" y="4192260"/>
                  <a:pt x="1615687" y="4206916"/>
                </a:cubicBezTo>
                <a:cubicBezTo>
                  <a:pt x="1578560" y="4237855"/>
                  <a:pt x="1573245" y="4264095"/>
                  <a:pt x="1518869" y="4282220"/>
                </a:cubicBezTo>
                <a:lnTo>
                  <a:pt x="1454323" y="4303735"/>
                </a:lnTo>
                <a:lnTo>
                  <a:pt x="1422050" y="4314493"/>
                </a:lnTo>
                <a:cubicBezTo>
                  <a:pt x="1414878" y="4321665"/>
                  <a:pt x="1409606" y="4331472"/>
                  <a:pt x="1400534" y="4336008"/>
                </a:cubicBezTo>
                <a:cubicBezTo>
                  <a:pt x="1366448" y="4353051"/>
                  <a:pt x="1328989" y="4357986"/>
                  <a:pt x="1292958" y="4368281"/>
                </a:cubicBezTo>
                <a:cubicBezTo>
                  <a:pt x="1282055" y="4371396"/>
                  <a:pt x="1271686" y="4376289"/>
                  <a:pt x="1260685" y="4379039"/>
                </a:cubicBezTo>
                <a:cubicBezTo>
                  <a:pt x="1218746" y="4389524"/>
                  <a:pt x="1174086" y="4394483"/>
                  <a:pt x="1131593" y="4400554"/>
                </a:cubicBezTo>
                <a:lnTo>
                  <a:pt x="798106" y="4389796"/>
                </a:lnTo>
                <a:cubicBezTo>
                  <a:pt x="769234" y="4388315"/>
                  <a:pt x="740690" y="4382945"/>
                  <a:pt x="712045" y="4379039"/>
                </a:cubicBezTo>
                <a:cubicBezTo>
                  <a:pt x="457009" y="4344261"/>
                  <a:pt x="636815" y="4373078"/>
                  <a:pt x="518407" y="4346766"/>
                </a:cubicBezTo>
                <a:cubicBezTo>
                  <a:pt x="500558" y="4342800"/>
                  <a:pt x="482357" y="4340443"/>
                  <a:pt x="464619" y="4336008"/>
                </a:cubicBezTo>
                <a:cubicBezTo>
                  <a:pt x="453618" y="4333258"/>
                  <a:pt x="443347" y="4328000"/>
                  <a:pt x="432346" y="4325250"/>
                </a:cubicBezTo>
                <a:cubicBezTo>
                  <a:pt x="414608" y="4320815"/>
                  <a:pt x="396198" y="4319304"/>
                  <a:pt x="378558" y="4314493"/>
                </a:cubicBezTo>
                <a:cubicBezTo>
                  <a:pt x="356678" y="4308526"/>
                  <a:pt x="332882" y="4305557"/>
                  <a:pt x="314012" y="4292977"/>
                </a:cubicBezTo>
                <a:cubicBezTo>
                  <a:pt x="292497" y="4278634"/>
                  <a:pt x="267750" y="4268232"/>
                  <a:pt x="249466" y="4249947"/>
                </a:cubicBezTo>
                <a:cubicBezTo>
                  <a:pt x="223979" y="4224459"/>
                  <a:pt x="199902" y="4197567"/>
                  <a:pt x="163405" y="4185401"/>
                </a:cubicBezTo>
                <a:cubicBezTo>
                  <a:pt x="152647" y="4181815"/>
                  <a:pt x="141045" y="4180150"/>
                  <a:pt x="131132" y="4174643"/>
                </a:cubicBezTo>
                <a:cubicBezTo>
                  <a:pt x="106347" y="4160874"/>
                  <a:pt x="65964" y="4136214"/>
                  <a:pt x="45071" y="4110097"/>
                </a:cubicBezTo>
                <a:cubicBezTo>
                  <a:pt x="36994" y="4100001"/>
                  <a:pt x="30728" y="4088582"/>
                  <a:pt x="23556" y="4077824"/>
                </a:cubicBezTo>
                <a:cubicBezTo>
                  <a:pt x="19970" y="4063481"/>
                  <a:pt x="15229" y="4049378"/>
                  <a:pt x="12798" y="4034794"/>
                </a:cubicBezTo>
                <a:cubicBezTo>
                  <a:pt x="-9345" y="3901941"/>
                  <a:pt x="1680" y="3846553"/>
                  <a:pt x="12798" y="3679791"/>
                </a:cubicBezTo>
                <a:cubicBezTo>
                  <a:pt x="13742" y="3665633"/>
                  <a:pt x="25240" y="3611876"/>
                  <a:pt x="34313" y="3593730"/>
                </a:cubicBezTo>
                <a:cubicBezTo>
                  <a:pt x="40095" y="3582166"/>
                  <a:pt x="48657" y="3572215"/>
                  <a:pt x="55829" y="3561457"/>
                </a:cubicBezTo>
                <a:cubicBezTo>
                  <a:pt x="76882" y="3498294"/>
                  <a:pt x="61773" y="3535210"/>
                  <a:pt x="120374" y="3443123"/>
                </a:cubicBezTo>
                <a:cubicBezTo>
                  <a:pt x="127315" y="3432215"/>
                  <a:pt x="134718" y="3421608"/>
                  <a:pt x="141890" y="3410850"/>
                </a:cubicBezTo>
                <a:cubicBezTo>
                  <a:pt x="149062" y="3400092"/>
                  <a:pt x="154263" y="3387719"/>
                  <a:pt x="163405" y="3378577"/>
                </a:cubicBezTo>
                <a:lnTo>
                  <a:pt x="195678" y="3346304"/>
                </a:lnTo>
                <a:cubicBezTo>
                  <a:pt x="207041" y="3312216"/>
                  <a:pt x="204118" y="3311551"/>
                  <a:pt x="227951" y="3281759"/>
                </a:cubicBezTo>
                <a:cubicBezTo>
                  <a:pt x="234287" y="3273839"/>
                  <a:pt x="243381" y="3268357"/>
                  <a:pt x="249466" y="3260243"/>
                </a:cubicBezTo>
                <a:cubicBezTo>
                  <a:pt x="264981" y="3239556"/>
                  <a:pt x="278153" y="3217212"/>
                  <a:pt x="292497" y="3195697"/>
                </a:cubicBezTo>
                <a:cubicBezTo>
                  <a:pt x="299669" y="3184939"/>
                  <a:pt x="304870" y="3172566"/>
                  <a:pt x="314012" y="3163424"/>
                </a:cubicBezTo>
                <a:cubicBezTo>
                  <a:pt x="324770" y="3152666"/>
                  <a:pt x="334598" y="3140890"/>
                  <a:pt x="346285" y="3131151"/>
                </a:cubicBezTo>
                <a:cubicBezTo>
                  <a:pt x="356217" y="3122874"/>
                  <a:pt x="367800" y="3116808"/>
                  <a:pt x="378558" y="3109636"/>
                </a:cubicBezTo>
                <a:cubicBezTo>
                  <a:pt x="431759" y="3029833"/>
                  <a:pt x="370487" y="3117171"/>
                  <a:pt x="421589" y="3055848"/>
                </a:cubicBezTo>
                <a:cubicBezTo>
                  <a:pt x="443818" y="3029173"/>
                  <a:pt x="456751" y="3008482"/>
                  <a:pt x="475377" y="2980544"/>
                </a:cubicBezTo>
                <a:cubicBezTo>
                  <a:pt x="486740" y="2946454"/>
                  <a:pt x="483814" y="2945793"/>
                  <a:pt x="507650" y="2915999"/>
                </a:cubicBezTo>
                <a:cubicBezTo>
                  <a:pt x="513986" y="2908079"/>
                  <a:pt x="522672" y="2902275"/>
                  <a:pt x="529165" y="2894483"/>
                </a:cubicBezTo>
                <a:cubicBezTo>
                  <a:pt x="540643" y="2880709"/>
                  <a:pt x="551017" y="2866043"/>
                  <a:pt x="561438" y="2851453"/>
                </a:cubicBezTo>
                <a:cubicBezTo>
                  <a:pt x="568953" y="2840932"/>
                  <a:pt x="574876" y="2829276"/>
                  <a:pt x="582953" y="2819180"/>
                </a:cubicBezTo>
                <a:cubicBezTo>
                  <a:pt x="589289" y="2811260"/>
                  <a:pt x="598133" y="2805584"/>
                  <a:pt x="604469" y="2797664"/>
                </a:cubicBezTo>
                <a:cubicBezTo>
                  <a:pt x="612546" y="2787568"/>
                  <a:pt x="618469" y="2775912"/>
                  <a:pt x="625984" y="2765391"/>
                </a:cubicBezTo>
                <a:cubicBezTo>
                  <a:pt x="636405" y="2750801"/>
                  <a:pt x="647836" y="2736951"/>
                  <a:pt x="658257" y="2722361"/>
                </a:cubicBezTo>
                <a:cubicBezTo>
                  <a:pt x="665772" y="2711840"/>
                  <a:pt x="671495" y="2700020"/>
                  <a:pt x="679772" y="2690088"/>
                </a:cubicBezTo>
                <a:cubicBezTo>
                  <a:pt x="689511" y="2678401"/>
                  <a:pt x="701287" y="2668573"/>
                  <a:pt x="712045" y="2657815"/>
                </a:cubicBezTo>
                <a:cubicBezTo>
                  <a:pt x="737626" y="2581075"/>
                  <a:pt x="701353" y="2673855"/>
                  <a:pt x="755076" y="2593269"/>
                </a:cubicBezTo>
                <a:cubicBezTo>
                  <a:pt x="761366" y="2583834"/>
                  <a:pt x="759999" y="2570720"/>
                  <a:pt x="765833" y="2560996"/>
                </a:cubicBezTo>
                <a:cubicBezTo>
                  <a:pt x="771051" y="2552299"/>
                  <a:pt x="781723" y="2547920"/>
                  <a:pt x="787349" y="2539481"/>
                </a:cubicBezTo>
                <a:cubicBezTo>
                  <a:pt x="803386" y="2515426"/>
                  <a:pt x="814858" y="2488568"/>
                  <a:pt x="830379" y="2464177"/>
                </a:cubicBezTo>
                <a:cubicBezTo>
                  <a:pt x="840005" y="2449051"/>
                  <a:pt x="853150" y="2436351"/>
                  <a:pt x="862652" y="2421147"/>
                </a:cubicBezTo>
                <a:cubicBezTo>
                  <a:pt x="871151" y="2407548"/>
                  <a:pt x="875271" y="2391459"/>
                  <a:pt x="884167" y="2378116"/>
                </a:cubicBezTo>
                <a:cubicBezTo>
                  <a:pt x="889793" y="2369677"/>
                  <a:pt x="899597" y="2364715"/>
                  <a:pt x="905683" y="2356601"/>
                </a:cubicBezTo>
                <a:cubicBezTo>
                  <a:pt x="921198" y="2335915"/>
                  <a:pt x="934370" y="2313570"/>
                  <a:pt x="948713" y="2292055"/>
                </a:cubicBezTo>
                <a:lnTo>
                  <a:pt x="970229" y="2259782"/>
                </a:lnTo>
                <a:lnTo>
                  <a:pt x="991744" y="2227509"/>
                </a:lnTo>
                <a:cubicBezTo>
                  <a:pt x="998916" y="2216751"/>
                  <a:pt x="1004117" y="2204378"/>
                  <a:pt x="1013259" y="2195236"/>
                </a:cubicBezTo>
                <a:cubicBezTo>
                  <a:pt x="1034774" y="2173721"/>
                  <a:pt x="1060927" y="2156007"/>
                  <a:pt x="1077805" y="2130690"/>
                </a:cubicBezTo>
                <a:cubicBezTo>
                  <a:pt x="1104946" y="2089978"/>
                  <a:pt x="1090178" y="2107559"/>
                  <a:pt x="1120836" y="2076902"/>
                </a:cubicBezTo>
                <a:cubicBezTo>
                  <a:pt x="1135562" y="2047450"/>
                  <a:pt x="1143590" y="2026944"/>
                  <a:pt x="1163866" y="2001599"/>
                </a:cubicBezTo>
                <a:cubicBezTo>
                  <a:pt x="1170202" y="1993679"/>
                  <a:pt x="1179296" y="1988197"/>
                  <a:pt x="1185381" y="1980083"/>
                </a:cubicBezTo>
                <a:cubicBezTo>
                  <a:pt x="1200896" y="1959396"/>
                  <a:pt x="1212897" y="1936224"/>
                  <a:pt x="1228412" y="1915537"/>
                </a:cubicBezTo>
                <a:cubicBezTo>
                  <a:pt x="1239170" y="1901194"/>
                  <a:pt x="1250403" y="1887195"/>
                  <a:pt x="1260685" y="1872507"/>
                </a:cubicBezTo>
                <a:cubicBezTo>
                  <a:pt x="1275514" y="1851323"/>
                  <a:pt x="1288201" y="1828648"/>
                  <a:pt x="1303716" y="1807961"/>
                </a:cubicBezTo>
                <a:cubicBezTo>
                  <a:pt x="1314474" y="1793617"/>
                  <a:pt x="1325568" y="1779520"/>
                  <a:pt x="1335989" y="1764930"/>
                </a:cubicBezTo>
                <a:cubicBezTo>
                  <a:pt x="1343504" y="1754409"/>
                  <a:pt x="1349989" y="1743178"/>
                  <a:pt x="1357504" y="1732657"/>
                </a:cubicBezTo>
                <a:cubicBezTo>
                  <a:pt x="1367925" y="1718067"/>
                  <a:pt x="1379356" y="1704217"/>
                  <a:pt x="1389777" y="1689627"/>
                </a:cubicBezTo>
                <a:cubicBezTo>
                  <a:pt x="1397292" y="1679106"/>
                  <a:pt x="1403015" y="1667286"/>
                  <a:pt x="1411292" y="1657354"/>
                </a:cubicBezTo>
                <a:cubicBezTo>
                  <a:pt x="1421031" y="1645667"/>
                  <a:pt x="1432807" y="1635839"/>
                  <a:pt x="1443565" y="1625081"/>
                </a:cubicBezTo>
                <a:cubicBezTo>
                  <a:pt x="1462471" y="1568364"/>
                  <a:pt x="1441827" y="1614258"/>
                  <a:pt x="1486596" y="1560535"/>
                </a:cubicBezTo>
                <a:cubicBezTo>
                  <a:pt x="1494873" y="1550603"/>
                  <a:pt x="1500596" y="1538783"/>
                  <a:pt x="1508111" y="1528262"/>
                </a:cubicBezTo>
                <a:cubicBezTo>
                  <a:pt x="1533364" y="1492908"/>
                  <a:pt x="1570601" y="1443572"/>
                  <a:pt x="1604930" y="1420686"/>
                </a:cubicBezTo>
                <a:lnTo>
                  <a:pt x="1669476" y="1377655"/>
                </a:lnTo>
                <a:cubicBezTo>
                  <a:pt x="1680234" y="1370483"/>
                  <a:pt x="1690185" y="1361922"/>
                  <a:pt x="1701749" y="1356140"/>
                </a:cubicBezTo>
                <a:cubicBezTo>
                  <a:pt x="1831820" y="1291101"/>
                  <a:pt x="1670584" y="1373947"/>
                  <a:pt x="1777052" y="1313109"/>
                </a:cubicBezTo>
                <a:cubicBezTo>
                  <a:pt x="1790976" y="1305153"/>
                  <a:pt x="1806231" y="1299674"/>
                  <a:pt x="1820083" y="1291594"/>
                </a:cubicBezTo>
                <a:cubicBezTo>
                  <a:pt x="1931709" y="1226480"/>
                  <a:pt x="1868705" y="1250286"/>
                  <a:pt x="1938417" y="1227048"/>
                </a:cubicBezTo>
                <a:cubicBezTo>
                  <a:pt x="2041319" y="1089844"/>
                  <a:pt x="1876285" y="1299945"/>
                  <a:pt x="2035236" y="1140987"/>
                </a:cubicBezTo>
                <a:cubicBezTo>
                  <a:pt x="2097822" y="1078398"/>
                  <a:pt x="2007611" y="1165800"/>
                  <a:pt x="2089024" y="1097956"/>
                </a:cubicBezTo>
                <a:cubicBezTo>
                  <a:pt x="2100711" y="1088217"/>
                  <a:pt x="2109610" y="1075422"/>
                  <a:pt x="2121297" y="1065683"/>
                </a:cubicBezTo>
                <a:cubicBezTo>
                  <a:pt x="2131229" y="1057406"/>
                  <a:pt x="2143907" y="1052758"/>
                  <a:pt x="2153570" y="1044168"/>
                </a:cubicBezTo>
                <a:cubicBezTo>
                  <a:pt x="2176312" y="1023953"/>
                  <a:pt x="2201238" y="1004939"/>
                  <a:pt x="2218116" y="979622"/>
                </a:cubicBezTo>
                <a:cubicBezTo>
                  <a:pt x="2239631" y="947348"/>
                  <a:pt x="2236045" y="943764"/>
                  <a:pt x="2271904" y="925834"/>
                </a:cubicBezTo>
                <a:cubicBezTo>
                  <a:pt x="2282046" y="920763"/>
                  <a:pt x="2294035" y="920147"/>
                  <a:pt x="2304177" y="915076"/>
                </a:cubicBezTo>
                <a:cubicBezTo>
                  <a:pt x="2364272" y="885029"/>
                  <a:pt x="2308483" y="890549"/>
                  <a:pt x="2400996" y="872046"/>
                </a:cubicBezTo>
                <a:cubicBezTo>
                  <a:pt x="2421456" y="867954"/>
                  <a:pt x="2465003" y="861557"/>
                  <a:pt x="2487057" y="850530"/>
                </a:cubicBezTo>
                <a:cubicBezTo>
                  <a:pt x="2498621" y="844748"/>
                  <a:pt x="2508572" y="836187"/>
                  <a:pt x="2519330" y="829015"/>
                </a:cubicBezTo>
                <a:cubicBezTo>
                  <a:pt x="2526502" y="807500"/>
                  <a:pt x="2539901" y="787128"/>
                  <a:pt x="2540845" y="764469"/>
                </a:cubicBezTo>
                <a:cubicBezTo>
                  <a:pt x="2544431" y="678408"/>
                  <a:pt x="2545240" y="592186"/>
                  <a:pt x="2551603" y="506286"/>
                </a:cubicBezTo>
                <a:cubicBezTo>
                  <a:pt x="2552441" y="494977"/>
                  <a:pt x="2557289" y="484155"/>
                  <a:pt x="2562360" y="474013"/>
                </a:cubicBezTo>
                <a:cubicBezTo>
                  <a:pt x="2568142" y="462449"/>
                  <a:pt x="2576704" y="452498"/>
                  <a:pt x="2583876" y="441740"/>
                </a:cubicBezTo>
                <a:lnTo>
                  <a:pt x="2605391" y="377194"/>
                </a:lnTo>
                <a:lnTo>
                  <a:pt x="2616149" y="344921"/>
                </a:lnTo>
                <a:cubicBezTo>
                  <a:pt x="2619735" y="255274"/>
                  <a:pt x="2620514" y="165471"/>
                  <a:pt x="2626906" y="75980"/>
                </a:cubicBezTo>
                <a:cubicBezTo>
                  <a:pt x="2630093" y="31356"/>
                  <a:pt x="2638063" y="48886"/>
                  <a:pt x="2669937" y="32949"/>
                </a:cubicBezTo>
                <a:cubicBezTo>
                  <a:pt x="2681501" y="27167"/>
                  <a:pt x="2704003" y="4262"/>
                  <a:pt x="2734483" y="676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61641F-5739-5243-AA6A-15413E5DC935}"/>
              </a:ext>
            </a:extLst>
          </p:cNvPr>
          <p:cNvSpPr txBox="1"/>
          <p:nvPr/>
        </p:nvSpPr>
        <p:spPr>
          <a:xfrm>
            <a:off x="8915029" y="4312430"/>
            <a:ext cx="2076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Complicated</a:t>
            </a:r>
          </a:p>
        </p:txBody>
      </p:sp>
    </p:spTree>
    <p:extLst>
      <p:ext uri="{BB962C8B-B14F-4D97-AF65-F5344CB8AC3E}">
        <p14:creationId xmlns:p14="http://schemas.microsoft.com/office/powerpoint/2010/main" val="13858166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100C8E99-87BD-7248-90DB-0050AD4C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163471" cy="1325563"/>
          </a:xfrm>
        </p:spPr>
        <p:txBody>
          <a:bodyPr>
            <a:noAutofit/>
          </a:bodyPr>
          <a:lstStyle/>
          <a:p>
            <a:r>
              <a:rPr lang="en-US" sz="2800" dirty="0"/>
              <a:t>Prioritizing best chance of success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29FC020D-0583-3648-8B91-C1251C3E6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1439"/>
            <a:ext cx="3896165" cy="17145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Assume we are the module controlling </a:t>
            </a:r>
            <a:r>
              <a:rPr lang="en-US" sz="2000" b="1" dirty="0"/>
              <a:t>parameter 283.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r>
              <a:rPr lang="en-US" sz="2000" dirty="0"/>
              <a:t>Do we keep it above or below 2.05?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0501F9-1FB1-7E41-B0F9-BD07D7BC5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EA7768-E460-FC46-9995-EEBCD0E64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22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ABCD8C-178D-984E-9878-1D7FBCAE40D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94596" y="204394"/>
            <a:ext cx="5853507" cy="61967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634685-2242-7A49-AA4A-017F34021E6B}"/>
              </a:ext>
            </a:extLst>
          </p:cNvPr>
          <p:cNvSpPr txBox="1"/>
          <p:nvPr/>
        </p:nvSpPr>
        <p:spPr>
          <a:xfrm>
            <a:off x="5738678" y="3319559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0.029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E91A82-8516-B24C-BD22-400927970658}"/>
              </a:ext>
            </a:extLst>
          </p:cNvPr>
          <p:cNvSpPr txBox="1"/>
          <p:nvPr/>
        </p:nvSpPr>
        <p:spPr>
          <a:xfrm>
            <a:off x="6318503" y="3311169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0.024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1D4570-EFAC-EB48-9B56-29C5FC5C9D17}"/>
              </a:ext>
            </a:extLst>
          </p:cNvPr>
          <p:cNvSpPr txBox="1"/>
          <p:nvPr/>
        </p:nvSpPr>
        <p:spPr>
          <a:xfrm>
            <a:off x="6318503" y="3925596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0.55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71FF29-94D9-1946-9CA5-2B8CEA0B6916}"/>
              </a:ext>
            </a:extLst>
          </p:cNvPr>
          <p:cNvSpPr txBox="1"/>
          <p:nvPr/>
        </p:nvSpPr>
        <p:spPr>
          <a:xfrm>
            <a:off x="6537211" y="4506261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0.076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98C6A7-8525-1044-8AC6-23F349BE8F76}"/>
              </a:ext>
            </a:extLst>
          </p:cNvPr>
          <p:cNvSpPr txBox="1"/>
          <p:nvPr/>
        </p:nvSpPr>
        <p:spPr>
          <a:xfrm>
            <a:off x="7209728" y="4530178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0.110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C7FCD5-90AD-9C42-B24D-69558012D51F}"/>
              </a:ext>
            </a:extLst>
          </p:cNvPr>
          <p:cNvSpPr txBox="1"/>
          <p:nvPr/>
        </p:nvSpPr>
        <p:spPr>
          <a:xfrm>
            <a:off x="7527745" y="3325816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0.046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77CBDE-4C98-954D-8271-73288E4587CE}"/>
              </a:ext>
            </a:extLst>
          </p:cNvPr>
          <p:cNvSpPr txBox="1"/>
          <p:nvPr/>
        </p:nvSpPr>
        <p:spPr>
          <a:xfrm>
            <a:off x="8121349" y="3332080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0.046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BC8BEA-9450-DF4C-9341-3DAD91745A78}"/>
              </a:ext>
            </a:extLst>
          </p:cNvPr>
          <p:cNvSpPr txBox="1"/>
          <p:nvPr/>
        </p:nvSpPr>
        <p:spPr>
          <a:xfrm>
            <a:off x="8623388" y="3302781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0.017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106D77-F7A1-3545-9044-5D3986B79FCE}"/>
              </a:ext>
            </a:extLst>
          </p:cNvPr>
          <p:cNvSpPr txBox="1"/>
          <p:nvPr/>
        </p:nvSpPr>
        <p:spPr>
          <a:xfrm>
            <a:off x="7890600" y="4506260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0.51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57666E-458D-1D4B-BE06-B0106832497C}"/>
              </a:ext>
            </a:extLst>
          </p:cNvPr>
          <p:cNvSpPr txBox="1"/>
          <p:nvPr/>
        </p:nvSpPr>
        <p:spPr>
          <a:xfrm>
            <a:off x="8480555" y="4493739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0.51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297C17-ADE0-E344-9C57-168178AD40D5}"/>
              </a:ext>
            </a:extLst>
          </p:cNvPr>
          <p:cNvSpPr txBox="1"/>
          <p:nvPr/>
        </p:nvSpPr>
        <p:spPr>
          <a:xfrm>
            <a:off x="8008261" y="6202460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0.001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9028EC9-DE8F-704B-9183-B26721A7B548}"/>
              </a:ext>
            </a:extLst>
          </p:cNvPr>
          <p:cNvSpPr/>
          <p:nvPr/>
        </p:nvSpPr>
        <p:spPr>
          <a:xfrm>
            <a:off x="6537211" y="1199626"/>
            <a:ext cx="798533" cy="67111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35DCE7-DCF1-A849-A5E2-43F73EE8F266}"/>
              </a:ext>
            </a:extLst>
          </p:cNvPr>
          <p:cNvSpPr txBox="1"/>
          <p:nvPr/>
        </p:nvSpPr>
        <p:spPr>
          <a:xfrm>
            <a:off x="9013770" y="5636115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0.054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D9192B-1D0E-FC4E-A84B-9419315376C2}"/>
              </a:ext>
            </a:extLst>
          </p:cNvPr>
          <p:cNvSpPr txBox="1"/>
          <p:nvPr/>
        </p:nvSpPr>
        <p:spPr>
          <a:xfrm>
            <a:off x="8593327" y="6214981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0.0006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3CEA07-5B0B-B44D-9555-CEE1F8817CF1}"/>
              </a:ext>
            </a:extLst>
          </p:cNvPr>
          <p:cNvSpPr txBox="1"/>
          <p:nvPr/>
        </p:nvSpPr>
        <p:spPr>
          <a:xfrm>
            <a:off x="9516415" y="5636115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0.005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09F0E32-4271-024F-955A-D8568056AFF1}"/>
              </a:ext>
            </a:extLst>
          </p:cNvPr>
          <p:cNvSpPr txBox="1"/>
          <p:nvPr/>
        </p:nvSpPr>
        <p:spPr>
          <a:xfrm>
            <a:off x="10068530" y="5662881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0.005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AB0E43-C904-584F-AADF-071B7D044A59}"/>
              </a:ext>
            </a:extLst>
          </p:cNvPr>
          <p:cNvSpPr txBox="1"/>
          <p:nvPr/>
        </p:nvSpPr>
        <p:spPr>
          <a:xfrm>
            <a:off x="9905732" y="4493738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9195058-2DD6-124D-B01E-C836E715A953}"/>
              </a:ext>
            </a:extLst>
          </p:cNvPr>
          <p:cNvSpPr txBox="1"/>
          <p:nvPr/>
        </p:nvSpPr>
        <p:spPr>
          <a:xfrm>
            <a:off x="9952554" y="3941112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0.016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F860F40-210E-E64E-AE11-2FBAA437784C}"/>
              </a:ext>
            </a:extLst>
          </p:cNvPr>
          <p:cNvSpPr txBox="1"/>
          <p:nvPr/>
        </p:nvSpPr>
        <p:spPr>
          <a:xfrm>
            <a:off x="10555267" y="3935157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0.024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F3713887-49A9-8C48-84B6-3FDC7FB14C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143479"/>
              </p:ext>
            </p:extLst>
          </p:nvPr>
        </p:nvGraphicFramePr>
        <p:xfrm>
          <a:off x="868672" y="2976525"/>
          <a:ext cx="340662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3925">
                  <a:extLst>
                    <a:ext uri="{9D8B030D-6E8A-4147-A177-3AD203B41FA5}">
                      <a16:colId xmlns:a16="http://schemas.microsoft.com/office/drawing/2014/main" val="2985092022"/>
                    </a:ext>
                  </a:extLst>
                </a:gridCol>
                <a:gridCol w="2092704">
                  <a:extLst>
                    <a:ext uri="{9D8B030D-6E8A-4147-A177-3AD203B41FA5}">
                      <a16:colId xmlns:a16="http://schemas.microsoft.com/office/drawing/2014/main" val="24693275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chance of passing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074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84.9%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17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above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862887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82467A5F-EED3-A944-8828-55477E5764F3}"/>
              </a:ext>
            </a:extLst>
          </p:cNvPr>
          <p:cNvSpPr txBox="1"/>
          <p:nvPr/>
        </p:nvSpPr>
        <p:spPr>
          <a:xfrm>
            <a:off x="793101" y="4155184"/>
            <a:ext cx="382349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parameter is already 79% likely to be &gt;2.05, which is not favorable!</a:t>
            </a:r>
          </a:p>
          <a:p>
            <a:endParaRPr lang="en-US" dirty="0"/>
          </a:p>
          <a:p>
            <a:r>
              <a:rPr lang="en-US" sz="1200" dirty="0"/>
              <a:t>These was done by: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/>
              <a:t>Calculate the probabilities at each split based on the distribution of data at that node.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/>
              <a:t>Multiply all the probabilities leading to an endpoint to get the probability of that endpoint.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/>
              <a:t>Sum all the probabilities of the passing outcomes for below and above.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7855451-95AD-1049-83E7-DA2BEF0CE1C6}"/>
              </a:ext>
            </a:extLst>
          </p:cNvPr>
          <p:cNvSpPr/>
          <p:nvPr/>
        </p:nvSpPr>
        <p:spPr>
          <a:xfrm>
            <a:off x="5772594" y="2139192"/>
            <a:ext cx="2230778" cy="27599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9C9F314-6F5F-4847-8B65-DD40BD61062B}"/>
              </a:ext>
            </a:extLst>
          </p:cNvPr>
          <p:cNvSpPr/>
          <p:nvPr/>
        </p:nvSpPr>
        <p:spPr>
          <a:xfrm>
            <a:off x="8021570" y="1806756"/>
            <a:ext cx="3219458" cy="470348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9738A0-8EE8-DA41-96A9-374290F9902A}"/>
              </a:ext>
            </a:extLst>
          </p:cNvPr>
          <p:cNvSpPr txBox="1"/>
          <p:nvPr/>
        </p:nvSpPr>
        <p:spPr>
          <a:xfrm>
            <a:off x="7284757" y="1024966"/>
            <a:ext cx="2787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making decision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564A34A-8BD0-A142-9F40-975FB3B32C8D}"/>
              </a:ext>
            </a:extLst>
          </p:cNvPr>
          <p:cNvSpPr txBox="1"/>
          <p:nvPr/>
        </p:nvSpPr>
        <p:spPr>
          <a:xfrm>
            <a:off x="5654010" y="4850949"/>
            <a:ext cx="2787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if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param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283 &lt;=2.05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252ABC3-DA9B-5F4F-ADFE-4A53AE7D7B4B}"/>
              </a:ext>
            </a:extLst>
          </p:cNvPr>
          <p:cNvSpPr txBox="1"/>
          <p:nvPr/>
        </p:nvSpPr>
        <p:spPr>
          <a:xfrm>
            <a:off x="7927011" y="6445246"/>
            <a:ext cx="2787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if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param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283 &gt; 2.05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8775403-EDDD-9B4C-AC7E-1321D45ACB56}"/>
              </a:ext>
            </a:extLst>
          </p:cNvPr>
          <p:cNvCxnSpPr/>
          <p:nvPr/>
        </p:nvCxnSpPr>
        <p:spPr>
          <a:xfrm flipV="1">
            <a:off x="3797449" y="1613647"/>
            <a:ext cx="2739762" cy="6024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515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3ADFB-9E0E-F148-9EC0-913BC37FD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for Implementing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6741E-714A-7F4C-9599-11B587D12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9262"/>
            <a:ext cx="10382026" cy="30368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This is just 1 tree. How to aggregate predictions of all 100 trees?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Brute force method: do analysis shown before for each tree, and take average. This is can be computationally expensive, or a very painful manual process.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59A64-B1D2-DE43-9974-81BDB324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29C989-A12C-E74E-97B0-B8D00669A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90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AE3275-5D38-614B-9FF8-453D07770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851" y="1667753"/>
            <a:ext cx="8358503" cy="46885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A8AABA-1834-104E-8C39-59B17DF90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Semiconductor process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8378A7-C4EC-BC47-92E4-701CD7F2C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22C7D2-36DC-4C49-9967-808945629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CD65FF-661E-D042-8229-5E4FB2ED3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8652" y="2506532"/>
            <a:ext cx="2520955" cy="151698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0C9D30B-9D5A-F34D-9128-E59E84F45B69}"/>
              </a:ext>
            </a:extLst>
          </p:cNvPr>
          <p:cNvSpPr/>
          <p:nvPr/>
        </p:nvSpPr>
        <p:spPr>
          <a:xfrm>
            <a:off x="455851" y="1323191"/>
            <a:ext cx="8666634" cy="5033159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7291193A-C365-6B40-AE83-C66EFC5F95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6292825"/>
              </p:ext>
            </p:extLst>
          </p:nvPr>
        </p:nvGraphicFramePr>
        <p:xfrm>
          <a:off x="720762" y="290460"/>
          <a:ext cx="7508838" cy="4696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9055965-04F4-2040-978F-B82CED4FBC64}"/>
              </a:ext>
            </a:extLst>
          </p:cNvPr>
          <p:cNvSpPr txBox="1"/>
          <p:nvPr/>
        </p:nvSpPr>
        <p:spPr>
          <a:xfrm>
            <a:off x="720762" y="3554004"/>
            <a:ext cx="76917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Many other steps</a:t>
            </a:r>
          </a:p>
          <a:p>
            <a:endParaRPr lang="en-US" sz="2400" dirty="0"/>
          </a:p>
          <a:p>
            <a:r>
              <a:rPr lang="en-US" sz="2400" dirty="0"/>
              <a:t>These steps repeat for multiple layers.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5CE094-859B-464F-8B0C-5D474818172F}"/>
              </a:ext>
            </a:extLst>
          </p:cNvPr>
          <p:cNvSpPr txBox="1"/>
          <p:nvPr/>
        </p:nvSpPr>
        <p:spPr>
          <a:xfrm>
            <a:off x="9387396" y="4130936"/>
            <a:ext cx="2187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Products are chips</a:t>
            </a:r>
          </a:p>
          <a:p>
            <a:r>
              <a:rPr lang="en-US" dirty="0"/>
              <a:t>i.e. CPU, GPU, LED’s</a:t>
            </a:r>
          </a:p>
        </p:txBody>
      </p:sp>
    </p:spTree>
    <p:extLst>
      <p:ext uri="{BB962C8B-B14F-4D97-AF65-F5344CB8AC3E}">
        <p14:creationId xmlns:p14="http://schemas.microsoft.com/office/powerpoint/2010/main" val="3360418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291F8-0C83-924C-ADA0-DAC54072F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process control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A3FB563-5B1B-D746-BC51-B4D3C90F31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Define limits.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Target the centerline.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If limits are exceeded, fail!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A2604-B7D8-B94C-9AA9-17ECEFFD3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C93263-BE5E-2A49-8CC3-D9EE6262C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4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E8420AE-DCBF-BC46-957D-1D4698AAAF11}"/>
              </a:ext>
            </a:extLst>
          </p:cNvPr>
          <p:cNvSpPr/>
          <p:nvPr/>
        </p:nvSpPr>
        <p:spPr>
          <a:xfrm>
            <a:off x="838200" y="5016974"/>
            <a:ext cx="4626685" cy="4032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silicon substrate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8FA424-5311-7E40-AC85-D587743C7C80}"/>
              </a:ext>
            </a:extLst>
          </p:cNvPr>
          <p:cNvSpPr/>
          <p:nvPr/>
        </p:nvSpPr>
        <p:spPr>
          <a:xfrm>
            <a:off x="838200" y="4613676"/>
            <a:ext cx="4626685" cy="40329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500 nm metal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DDE4BF-04F0-2648-B297-C6639B01ED31}"/>
              </a:ext>
            </a:extLst>
          </p:cNvPr>
          <p:cNvSpPr txBox="1"/>
          <p:nvPr/>
        </p:nvSpPr>
        <p:spPr>
          <a:xfrm>
            <a:off x="838200" y="4176876"/>
            <a:ext cx="4485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deposition of a 500nm metal film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F4CECE8-59E5-4E41-ABAF-BB1F119BEF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17" t="19907" r="7087" b="31402"/>
          <a:stretch/>
        </p:blipFill>
        <p:spPr>
          <a:xfrm>
            <a:off x="6096000" y="2864535"/>
            <a:ext cx="4894729" cy="202243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86A6822-888D-0243-8E90-408C7DD2FA4A}"/>
              </a:ext>
            </a:extLst>
          </p:cNvPr>
          <p:cNvSpPr txBox="1"/>
          <p:nvPr/>
        </p:nvSpPr>
        <p:spPr>
          <a:xfrm>
            <a:off x="7523629" y="4870152"/>
            <a:ext cx="2363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500 nm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DD8AA2-992C-F34D-BF1F-7841997788E2}"/>
              </a:ext>
            </a:extLst>
          </p:cNvPr>
          <p:cNvSpPr txBox="1"/>
          <p:nvPr/>
        </p:nvSpPr>
        <p:spPr>
          <a:xfrm>
            <a:off x="8450579" y="4878563"/>
            <a:ext cx="2363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505 nm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F928CD-E9EA-4340-B25D-F63043A27D36}"/>
              </a:ext>
            </a:extLst>
          </p:cNvPr>
          <p:cNvSpPr txBox="1"/>
          <p:nvPr/>
        </p:nvSpPr>
        <p:spPr>
          <a:xfrm>
            <a:off x="6612144" y="4870152"/>
            <a:ext cx="2363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495 nm</a:t>
            </a:r>
          </a:p>
        </p:txBody>
      </p:sp>
    </p:spTree>
    <p:extLst>
      <p:ext uri="{BB962C8B-B14F-4D97-AF65-F5344CB8AC3E}">
        <p14:creationId xmlns:p14="http://schemas.microsoft.com/office/powerpoint/2010/main" val="1194928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9ACEB-4929-9B4C-A093-4E80BE031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Problems with traditional process control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2F9B6E-EDF9-1B4E-9724-041040EB4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9E45C2-8346-1E40-BC86-72F3B5040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5</a:t>
            </a:fld>
            <a:endParaRPr lang="en-US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5928DF6-508F-8341-811C-F423AB4101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385"/>
            <a:ext cx="10515600" cy="1950847"/>
          </a:xfrm>
        </p:spPr>
        <p:txBody>
          <a:bodyPr>
            <a:normAutofit/>
          </a:bodyPr>
          <a:lstStyle/>
          <a:p>
            <a:r>
              <a:rPr lang="en-US" dirty="0"/>
              <a:t>Hundreds of parameters.</a:t>
            </a:r>
          </a:p>
          <a:p>
            <a:r>
              <a:rPr lang="en-US" dirty="0"/>
              <a:t>Interactions between parameters are not always comprehended. </a:t>
            </a:r>
          </a:p>
          <a:p>
            <a:r>
              <a:rPr lang="en-US" dirty="0"/>
              <a:t>Pass/fail may only be determined at end of line.</a:t>
            </a:r>
          </a:p>
        </p:txBody>
      </p:sp>
    </p:spTree>
    <p:extLst>
      <p:ext uri="{BB962C8B-B14F-4D97-AF65-F5344CB8AC3E}">
        <p14:creationId xmlns:p14="http://schemas.microsoft.com/office/powerpoint/2010/main" val="3941998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3EB0C-967A-8343-AFFD-5050CA7F4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operations to clean 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1BCE63-C9EA-9F4B-A981-6C125EE8EA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8049" y="1431628"/>
            <a:ext cx="5648661" cy="4119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400" dirty="0"/>
              <a:t>1. Drop columns with &gt;15% NA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7894F75-739D-2E4C-AFFD-B1AEC0353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52536A-F636-624E-AAFB-1568E19FA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6</a:t>
            </a:fld>
            <a:endParaRPr lang="en-US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AB0C0CD0-980F-2F41-9A3C-7B3219FEFE12}"/>
              </a:ext>
            </a:extLst>
          </p:cNvPr>
          <p:cNvSpPr txBox="1">
            <a:spLocks/>
          </p:cNvSpPr>
          <p:nvPr/>
        </p:nvSpPr>
        <p:spPr>
          <a:xfrm>
            <a:off x="978049" y="3841354"/>
            <a:ext cx="5648661" cy="411966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2. Drop columns with only a single value.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E07770-9800-E947-9B69-8F6B933E6F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763686"/>
            <a:ext cx="6100482" cy="1557570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8B59BF74-6C33-8748-8E64-858394EEAFD9}"/>
              </a:ext>
            </a:extLst>
          </p:cNvPr>
          <p:cNvSpPr txBox="1">
            <a:spLocks/>
          </p:cNvSpPr>
          <p:nvPr/>
        </p:nvSpPr>
        <p:spPr>
          <a:xfrm>
            <a:off x="7078532" y="1401227"/>
            <a:ext cx="4433202" cy="8989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3. Drop 1 of each column that is highly correlated.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65D651F-9024-7345-A8F4-FEA1FE6EA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7841" y="2065073"/>
            <a:ext cx="4283893" cy="454510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AFD0937-6B5C-1B46-8F6C-E687F3BF9F85}"/>
              </a:ext>
            </a:extLst>
          </p:cNvPr>
          <p:cNvSpPr txBox="1"/>
          <p:nvPr/>
        </p:nvSpPr>
        <p:spPr>
          <a:xfrm>
            <a:off x="11353801" y="1941417"/>
            <a:ext cx="505609" cy="480131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1.0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0.6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0.4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.02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0</a:t>
            </a:r>
          </a:p>
          <a:p>
            <a:endParaRPr lang="en-US" dirty="0"/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1673FF73-FFA8-9C47-8C73-D2040BC9B6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7490855"/>
              </p:ext>
            </p:extLst>
          </p:nvPr>
        </p:nvGraphicFramePr>
        <p:xfrm>
          <a:off x="2563784" y="4253320"/>
          <a:ext cx="1571812" cy="185420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71812">
                  <a:extLst>
                    <a:ext uri="{9D8B030D-6E8A-4147-A177-3AD203B41FA5}">
                      <a16:colId xmlns:a16="http://schemas.microsoft.com/office/drawing/2014/main" val="38592490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b="1" dirty="0"/>
                        <a:t>Column 584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7537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126309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24605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44580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666088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65184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28616-E417-2945-A243-4ACE9AC96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Building the Random Forest Model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73B1B8-21C4-FA40-99F3-0721B47EC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0542B6-0B3E-274F-B9B0-AD6E14CF5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3A3C36-EA0D-4949-B94C-217D58576E81}"/>
              </a:ext>
            </a:extLst>
          </p:cNvPr>
          <p:cNvSpPr txBox="1"/>
          <p:nvPr/>
        </p:nvSpPr>
        <p:spPr>
          <a:xfrm>
            <a:off x="931434" y="1796528"/>
            <a:ext cx="9885918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Data: UCI SECOM Dataset</a:t>
            </a:r>
          </a:p>
          <a:p>
            <a:r>
              <a:rPr lang="en-US" sz="1200" dirty="0">
                <a:hlinkClick r:id="rId2"/>
              </a:rPr>
              <a:t>https://www.kaggle.com/paresh2047/uci-semcom#uci-secom.csv</a:t>
            </a:r>
            <a:endParaRPr lang="en-US" sz="1200" dirty="0"/>
          </a:p>
          <a:p>
            <a:endParaRPr lang="en-US" sz="1200" dirty="0"/>
          </a:p>
          <a:p>
            <a:r>
              <a:rPr lang="en-US" dirty="0"/>
              <a:t>538 factory parameters, and a pass/fail column</a:t>
            </a:r>
          </a:p>
          <a:p>
            <a:r>
              <a:rPr lang="en-US" dirty="0"/>
              <a:t>52 columns omitted for having &gt;15% n/a</a:t>
            </a:r>
          </a:p>
          <a:p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Actual yield: 92</a:t>
            </a:r>
            <a:r>
              <a:rPr lang="en-US" sz="2400" i="1" dirty="0"/>
              <a:t>%</a:t>
            </a:r>
            <a:endParaRPr lang="en-US" sz="2400" b="1" i="1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Highly imbalanced data means basic Random Forest will not be meaningful!</a:t>
            </a: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19521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A14513-6D75-D642-B247-3F5691895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Optimizing the Random Forest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55E59-32DC-3148-AEED-926E52D34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Must use </a:t>
            </a:r>
            <a:r>
              <a:rPr lang="en-US" dirty="0" err="1"/>
              <a:t>BalancedRandomForest</a:t>
            </a:r>
            <a:endParaRPr lang="en-US" dirty="0"/>
          </a:p>
          <a:p>
            <a:r>
              <a:rPr lang="en-US" dirty="0"/>
              <a:t>A blanket “pass” classification would yield 92% accuracy.</a:t>
            </a:r>
          </a:p>
          <a:p>
            <a:r>
              <a:rPr lang="en-US" dirty="0"/>
              <a:t>Tried N trees from 100 to 1000. More is just better.</a:t>
            </a:r>
          </a:p>
          <a:p>
            <a:r>
              <a:rPr lang="en-US" dirty="0"/>
              <a:t>train score: 79%</a:t>
            </a:r>
          </a:p>
          <a:p>
            <a:r>
              <a:rPr lang="en-US" dirty="0"/>
              <a:t>test score: 74</a:t>
            </a:r>
            <a:r>
              <a:rPr lang="en-US" i="1" dirty="0"/>
              <a:t>%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1A814A-722C-0948-A3D7-8DC6E7B75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6B2525-3DC2-4C45-A527-1C9CC476C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E90208F-E070-6E4C-98D2-14B575C5D0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682788"/>
              </p:ext>
            </p:extLst>
          </p:nvPr>
        </p:nvGraphicFramePr>
        <p:xfrm>
          <a:off x="1053592" y="4493364"/>
          <a:ext cx="3591560" cy="155996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598168">
                  <a:extLst>
                    <a:ext uri="{9D8B030D-6E8A-4147-A177-3AD203B41FA5}">
                      <a16:colId xmlns:a16="http://schemas.microsoft.com/office/drawing/2014/main" val="240420323"/>
                    </a:ext>
                  </a:extLst>
                </a:gridCol>
                <a:gridCol w="1088615">
                  <a:extLst>
                    <a:ext uri="{9D8B030D-6E8A-4147-A177-3AD203B41FA5}">
                      <a16:colId xmlns:a16="http://schemas.microsoft.com/office/drawing/2014/main" val="1314801774"/>
                    </a:ext>
                  </a:extLst>
                </a:gridCol>
                <a:gridCol w="904777">
                  <a:extLst>
                    <a:ext uri="{9D8B030D-6E8A-4147-A177-3AD203B41FA5}">
                      <a16:colId xmlns:a16="http://schemas.microsoft.com/office/drawing/2014/main" val="4270986528"/>
                    </a:ext>
                  </a:extLst>
                </a:gridCol>
              </a:tblGrid>
              <a:tr h="519988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fail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1" dirty="0"/>
                        <a:t>pass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7606942"/>
                  </a:ext>
                </a:extLst>
              </a:tr>
              <a:tr h="519988">
                <a:tc>
                  <a:txBody>
                    <a:bodyPr/>
                    <a:lstStyle/>
                    <a:p>
                      <a:r>
                        <a:rPr lang="en-US" sz="2400" b="1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16%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96%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7165402"/>
                  </a:ext>
                </a:extLst>
              </a:tr>
              <a:tr h="519988">
                <a:tc>
                  <a:txBody>
                    <a:bodyPr/>
                    <a:lstStyle/>
                    <a:p>
                      <a:r>
                        <a:rPr lang="en-US" sz="2400" b="1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58%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76%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7031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9171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22CFA-359D-1A42-8F3A-FFB9B400E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can we use the model?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061AC1-07AC-5848-B3D2-BEC760A95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47513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Acceleration inspection and data feedback.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Optimize parameters at each station.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0426D74-1676-4C47-A0F2-3ACBA654E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89060D-6350-604F-8A32-78A5B3FBD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426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2439</TotalTime>
  <Words>1113</Words>
  <Application>Microsoft Macintosh PowerPoint</Application>
  <PresentationFormat>Widescreen</PresentationFormat>
  <Paragraphs>279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Machine Learning Applications for Semiconductor Manufacturing Process Control</vt:lpstr>
      <vt:lpstr>Overview</vt:lpstr>
      <vt:lpstr>Semiconductor process</vt:lpstr>
      <vt:lpstr>Traditional process control</vt:lpstr>
      <vt:lpstr>Problems with traditional process control</vt:lpstr>
      <vt:lpstr>Three operations to clean the data</vt:lpstr>
      <vt:lpstr>Building the Random Forest Model</vt:lpstr>
      <vt:lpstr>Optimizing the Random Forest Model</vt:lpstr>
      <vt:lpstr>How can we use the model?</vt:lpstr>
      <vt:lpstr>Acceleration inspection and data feedback</vt:lpstr>
      <vt:lpstr>Optimize parameters at each station</vt:lpstr>
      <vt:lpstr>Skewing distribution of a single parameter</vt:lpstr>
      <vt:lpstr>Optimizing a single lot</vt:lpstr>
      <vt:lpstr>Using K-means clustering to tighten product variability</vt:lpstr>
      <vt:lpstr>Using K-means clustering to improve product variability</vt:lpstr>
      <vt:lpstr>Finding the difference between clusters</vt:lpstr>
      <vt:lpstr>Finding the difference between clusters</vt:lpstr>
      <vt:lpstr>Conclusion</vt:lpstr>
      <vt:lpstr>Backup</vt:lpstr>
      <vt:lpstr>Visualization of one tree</vt:lpstr>
      <vt:lpstr>Prioritizing controllability</vt:lpstr>
      <vt:lpstr>Prioritizing best chance of success</vt:lpstr>
      <vt:lpstr>Challenge for Implementing Random Forest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Determining Housing Prices in Ames, Iowa Sold 2007-2010</dc:title>
  <dc:creator>Microsoft Office User</dc:creator>
  <cp:lastModifiedBy>Microsoft Office User</cp:lastModifiedBy>
  <cp:revision>141</cp:revision>
  <dcterms:created xsi:type="dcterms:W3CDTF">2020-12-27T21:47:30Z</dcterms:created>
  <dcterms:modified xsi:type="dcterms:W3CDTF">2021-02-06T22:35:09Z</dcterms:modified>
</cp:coreProperties>
</file>

<file path=docProps/thumbnail.jpeg>
</file>